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icubik" panose="02000503020000020004" charset="0"/>
      <p:regular r:id="rId14"/>
    </p:embeddedFont>
    <p:embeddedFont>
      <p:font typeface="Canva Sans" panose="020B0604020202020204" charset="0"/>
      <p:regular r:id="rId15"/>
    </p:embeddedFont>
    <p:embeddedFont>
      <p:font typeface="HK Modular" panose="020B0604020202020204" charset="0"/>
      <p:regular r:id="rId16"/>
    </p:embeddedFont>
    <p:embeddedFont>
      <p:font typeface="Open Sans" panose="020B0606030504020204" pitchFamily="34" charset="0"/>
      <p:regular r:id="rId17"/>
    </p:embeddedFont>
    <p:embeddedFont>
      <p:font typeface="Open Sans Bold" panose="020B0806030504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proz.com/kudoz/japanese-to-english/general-conversation-greetings-letters/3149624-%E5%A4%9C%E6%98%8E%E3%81%91-or-akatsuki-in-english.html" TargetMode="External"/><Relationship Id="rId4" Type="http://schemas.openxmlformats.org/officeDocument/2006/relationships/hyperlink" Target="https://jcav9nfvnkovbalyepzf7w.streamlit.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5.jpeg"/><Relationship Id="rId7"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hyperlink" Target="https://github.com/kush1702/AKATSUKI-ADOBEDEVCRAFT"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5.png"/><Relationship Id="rId5" Type="http://schemas.openxmlformats.org/officeDocument/2006/relationships/image" Target="../media/image1.png"/><Relationship Id="rId10" Type="http://schemas.openxmlformats.org/officeDocument/2006/relationships/image" Target="../media/image24.sv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hyperlink" Target="https://jcav9nfvnkovbalyepzf7w.streamlit.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sp>
        <p:nvSpPr>
          <p:cNvPr id="2" name="Freeform 2"/>
          <p:cNvSpPr/>
          <p:nvPr/>
        </p:nvSpPr>
        <p:spPr>
          <a:xfrm rot="-5400000">
            <a:off x="8912009" y="4326276"/>
            <a:ext cx="463982" cy="4760457"/>
          </a:xfrm>
          <a:custGeom>
            <a:avLst/>
            <a:gdLst/>
            <a:ahLst/>
            <a:cxnLst/>
            <a:rect l="l" t="t" r="r" b="b"/>
            <a:pathLst>
              <a:path w="463982" h="4760457">
                <a:moveTo>
                  <a:pt x="0" y="0"/>
                </a:moveTo>
                <a:lnTo>
                  <a:pt x="463982" y="0"/>
                </a:lnTo>
                <a:lnTo>
                  <a:pt x="463982" y="4760458"/>
                </a:lnTo>
                <a:lnTo>
                  <a:pt x="0" y="4760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578256" y="2168657"/>
            <a:ext cx="9628909" cy="3128463"/>
          </a:xfrm>
          <a:prstGeom prst="rect">
            <a:avLst/>
          </a:prstGeom>
        </p:spPr>
        <p:txBody>
          <a:bodyPr lIns="0" tIns="0" rIns="0" bIns="0" rtlCol="0" anchor="t">
            <a:spAutoFit/>
          </a:bodyPr>
          <a:lstStyle/>
          <a:p>
            <a:pPr algn="ctr">
              <a:lnSpc>
                <a:spcPts val="12465"/>
              </a:lnSpc>
              <a:spcBef>
                <a:spcPct val="0"/>
              </a:spcBef>
            </a:pPr>
            <a:r>
              <a:rPr lang="en-US" sz="8903">
                <a:solidFill>
                  <a:srgbClr val="FFFFFF"/>
                </a:solidFill>
                <a:latin typeface="Bicubik"/>
              </a:rPr>
              <a:t>ADOBE DEVCRAFT</a:t>
            </a:r>
          </a:p>
        </p:txBody>
      </p:sp>
      <p:grpSp>
        <p:nvGrpSpPr>
          <p:cNvPr id="4" name="Group 4"/>
          <p:cNvGrpSpPr/>
          <p:nvPr/>
        </p:nvGrpSpPr>
        <p:grpSpPr>
          <a:xfrm>
            <a:off x="18144623" y="8078534"/>
            <a:ext cx="143377" cy="1179766"/>
            <a:chOff x="0" y="0"/>
            <a:chExt cx="46272" cy="380749"/>
          </a:xfrm>
        </p:grpSpPr>
        <p:sp>
          <p:nvSpPr>
            <p:cNvPr id="5" name="Freeform 5"/>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6" name="TextBox 6"/>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4010105" y="7458372"/>
            <a:ext cx="10765210" cy="3469132"/>
          </a:xfrm>
          <a:prstGeom prst="rect">
            <a:avLst/>
          </a:prstGeom>
        </p:spPr>
        <p:txBody>
          <a:bodyPr lIns="0" tIns="0" rIns="0" bIns="0" rtlCol="0" anchor="t">
            <a:spAutoFit/>
          </a:bodyPr>
          <a:lstStyle/>
          <a:p>
            <a:pPr algn="ctr">
              <a:lnSpc>
                <a:spcPts val="8812"/>
              </a:lnSpc>
            </a:pPr>
            <a:r>
              <a:rPr lang="en-US" sz="6294" dirty="0">
                <a:solidFill>
                  <a:srgbClr val="FFFFFF"/>
                </a:solidFill>
                <a:latin typeface="Bicubik"/>
              </a:rPr>
              <a:t>TEAM NAME: Akatsuki</a:t>
            </a:r>
          </a:p>
          <a:p>
            <a:pPr algn="ctr">
              <a:lnSpc>
                <a:spcPts val="9932"/>
              </a:lnSpc>
            </a:pPr>
            <a:r>
              <a:rPr lang="en-US" sz="7094" u="sng" dirty="0" err="1">
                <a:solidFill>
                  <a:srgbClr val="FFFFFF"/>
                </a:solidFill>
                <a:ea typeface="HK Modular"/>
                <a:hlinkClick r:id="rId4" tooltip="https://www.proz.com/kudoz/japanese-to-english/general-conversation-greetings-letters/3149624-%E5%A4%9C%E6%98%8E%E3%81%91-or-akatsuki-in-english.html"/>
              </a:rPr>
              <a:t>夜明け</a:t>
            </a:r>
            <a:endParaRPr lang="en-US" sz="7094" u="sng" dirty="0">
              <a:solidFill>
                <a:srgbClr val="FFFFFF"/>
              </a:solidFill>
              <a:ea typeface="HK Modular"/>
              <a:hlinkClick r:id="rId5" tooltip="https://www.proz.com/kudoz/japanese-to-english/general-conversation-greetings-letters/3149624-%E5%A4%9C%E6%98%8E%E3%81%91-or-akatsuki-in-english.html"/>
            </a:endParaRPr>
          </a:p>
          <a:p>
            <a:pPr algn="ctr">
              <a:lnSpc>
                <a:spcPts val="8812"/>
              </a:lnSpc>
            </a:pPr>
            <a:endParaRPr lang="en-US" sz="7094" u="sng" dirty="0">
              <a:solidFill>
                <a:srgbClr val="FFFFFF"/>
              </a:solidFill>
              <a:ea typeface="HK Modular"/>
              <a:hlinkClick r:id="rId5" tooltip="https://www.proz.com/kudoz/japanese-to-english/general-conversation-greetings-letters/3149624-%E5%A4%9C%E6%98%8E%E3%81%91-or-akatsuki-in-english.htm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sp>
      <p:grpSp>
        <p:nvGrpSpPr>
          <p:cNvPr id="3" name="Group 3"/>
          <p:cNvGrpSpPr/>
          <p:nvPr/>
        </p:nvGrpSpPr>
        <p:grpSpPr>
          <a:xfrm>
            <a:off x="18144623" y="8078534"/>
            <a:ext cx="143377" cy="1179766"/>
            <a:chOff x="0" y="0"/>
            <a:chExt cx="46272" cy="380749"/>
          </a:xfrm>
        </p:grpSpPr>
        <p:sp>
          <p:nvSpPr>
            <p:cNvPr id="4" name="Freeform 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5" name="TextBox 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3137137" y="1028700"/>
            <a:ext cx="4122163" cy="5040082"/>
            <a:chOff x="0" y="0"/>
            <a:chExt cx="589852" cy="721200"/>
          </a:xfrm>
        </p:grpSpPr>
        <p:sp>
          <p:nvSpPr>
            <p:cNvPr id="7" name="Freeform 7"/>
            <p:cNvSpPr/>
            <p:nvPr/>
          </p:nvSpPr>
          <p:spPr>
            <a:xfrm>
              <a:off x="0" y="0"/>
              <a:ext cx="589852" cy="721200"/>
            </a:xfrm>
            <a:custGeom>
              <a:avLst/>
              <a:gdLst/>
              <a:ahLst/>
              <a:cxnLst/>
              <a:rect l="l" t="t" r="r" b="b"/>
              <a:pathLst>
                <a:path w="589852" h="721200">
                  <a:moveTo>
                    <a:pt x="0" y="0"/>
                  </a:moveTo>
                  <a:lnTo>
                    <a:pt x="589852" y="0"/>
                  </a:lnTo>
                  <a:lnTo>
                    <a:pt x="589852" y="721200"/>
                  </a:lnTo>
                  <a:lnTo>
                    <a:pt x="0" y="721200"/>
                  </a:lnTo>
                  <a:close/>
                </a:path>
              </a:pathLst>
            </a:custGeom>
            <a:gradFill rotWithShape="1">
              <a:gsLst>
                <a:gs pos="0">
                  <a:srgbClr val="6E009B">
                    <a:alpha val="100000"/>
                  </a:srgbClr>
                </a:gs>
                <a:gs pos="100000">
                  <a:srgbClr val="EB00FF">
                    <a:alpha val="100000"/>
                  </a:srgbClr>
                </a:gs>
              </a:gsLst>
              <a:lin ang="2700000"/>
            </a:gradFill>
          </p:spPr>
        </p:sp>
        <p:sp>
          <p:nvSpPr>
            <p:cNvPr id="8" name="TextBox 8"/>
            <p:cNvSpPr txBox="1"/>
            <p:nvPr/>
          </p:nvSpPr>
          <p:spPr>
            <a:xfrm>
              <a:off x="0" y="-38100"/>
              <a:ext cx="589852" cy="7593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29082" y="1445883"/>
            <a:ext cx="6881599" cy="8436435"/>
            <a:chOff x="0" y="0"/>
            <a:chExt cx="9175466" cy="11248581"/>
          </a:xfrm>
        </p:grpSpPr>
        <p:pic>
          <p:nvPicPr>
            <p:cNvPr id="10" name="Picture 10"/>
            <p:cNvPicPr>
              <a:picLocks noChangeAspect="1"/>
            </p:cNvPicPr>
            <p:nvPr/>
          </p:nvPicPr>
          <p:blipFill>
            <a:blip r:embed="rId3"/>
            <a:srcRect t="2148" r="60188" b="2148"/>
            <a:stretch>
              <a:fillRect/>
            </a:stretch>
          </p:blipFill>
          <p:spPr>
            <a:xfrm>
              <a:off x="0" y="0"/>
              <a:ext cx="9175466" cy="11248581"/>
            </a:xfrm>
            <a:prstGeom prst="rect">
              <a:avLst/>
            </a:prstGeom>
          </p:spPr>
        </p:pic>
      </p:grpSp>
      <p:sp>
        <p:nvSpPr>
          <p:cNvPr id="11" name="TextBox 11"/>
          <p:cNvSpPr txBox="1"/>
          <p:nvPr/>
        </p:nvSpPr>
        <p:spPr>
          <a:xfrm>
            <a:off x="673429" y="976110"/>
            <a:ext cx="6302167"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EVALUATION</a:t>
            </a:r>
          </a:p>
        </p:txBody>
      </p:sp>
      <p:sp>
        <p:nvSpPr>
          <p:cNvPr id="12" name="Freeform 12"/>
          <p:cNvSpPr/>
          <p:nvPr/>
        </p:nvSpPr>
        <p:spPr>
          <a:xfrm rot="-5400000">
            <a:off x="1788370" y="872541"/>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810643" y="3577917"/>
            <a:ext cx="8916435" cy="1834126"/>
          </a:xfrm>
          <a:prstGeom prst="rect">
            <a:avLst/>
          </a:prstGeom>
        </p:spPr>
        <p:txBody>
          <a:bodyPr lIns="0" tIns="0" rIns="0" bIns="0" rtlCol="0" anchor="t">
            <a:spAutoFit/>
          </a:bodyPr>
          <a:lstStyle/>
          <a:p>
            <a:pPr algn="ctr">
              <a:lnSpc>
                <a:spcPts val="7105"/>
              </a:lnSpc>
            </a:pPr>
            <a:r>
              <a:rPr lang="en-US" sz="7105" spc="1122">
                <a:solidFill>
                  <a:srgbClr val="FFFFFF"/>
                </a:solidFill>
                <a:latin typeface="HK Modular Bold Italics"/>
              </a:rPr>
              <a:t>ACCURACY: 80%</a:t>
            </a:r>
          </a:p>
        </p:txBody>
      </p:sp>
      <p:sp>
        <p:nvSpPr>
          <p:cNvPr id="14" name="TextBox 14"/>
          <p:cNvSpPr txBox="1"/>
          <p:nvPr/>
        </p:nvSpPr>
        <p:spPr>
          <a:xfrm>
            <a:off x="1275580" y="6562626"/>
            <a:ext cx="7540573" cy="1837944"/>
          </a:xfrm>
          <a:prstGeom prst="rect">
            <a:avLst/>
          </a:prstGeom>
        </p:spPr>
        <p:txBody>
          <a:bodyPr lIns="0" tIns="0" rIns="0" bIns="0" rtlCol="0" anchor="t">
            <a:spAutoFit/>
          </a:bodyPr>
          <a:lstStyle/>
          <a:p>
            <a:pPr algn="ctr">
              <a:lnSpc>
                <a:spcPts val="7109"/>
              </a:lnSpc>
            </a:pPr>
            <a:r>
              <a:rPr lang="en-US" sz="7109" spc="1123">
                <a:solidFill>
                  <a:srgbClr val="FFFFFF"/>
                </a:solidFill>
                <a:latin typeface="HK Modular Bold Italics"/>
              </a:rPr>
              <a:t>F1 SCORE: 0.76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sp>
      <p:grpSp>
        <p:nvGrpSpPr>
          <p:cNvPr id="3" name="Group 3"/>
          <p:cNvGrpSpPr/>
          <p:nvPr/>
        </p:nvGrpSpPr>
        <p:grpSpPr>
          <a:xfrm>
            <a:off x="18144623" y="8078534"/>
            <a:ext cx="143377" cy="1179766"/>
            <a:chOff x="0" y="0"/>
            <a:chExt cx="46272" cy="380749"/>
          </a:xfrm>
        </p:grpSpPr>
        <p:sp>
          <p:nvSpPr>
            <p:cNvPr id="4" name="Freeform 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5" name="TextBox 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83259" y="4152911"/>
            <a:ext cx="3101183" cy="3101183"/>
            <a:chOff x="0" y="0"/>
            <a:chExt cx="4134911" cy="4134911"/>
          </a:xfrm>
        </p:grpSpPr>
        <p:pic>
          <p:nvPicPr>
            <p:cNvPr id="7" name="Picture 7"/>
            <p:cNvPicPr>
              <a:picLocks noChangeAspect="1"/>
            </p:cNvPicPr>
            <p:nvPr/>
          </p:nvPicPr>
          <p:blipFill>
            <a:blip r:embed="rId3"/>
            <a:srcRect t="16093" b="16093"/>
            <a:stretch>
              <a:fillRect/>
            </a:stretch>
          </p:blipFill>
          <p:spPr>
            <a:xfrm>
              <a:off x="0" y="0"/>
              <a:ext cx="4134911" cy="4134911"/>
            </a:xfrm>
            <a:prstGeom prst="rect">
              <a:avLst/>
            </a:prstGeom>
          </p:spPr>
        </p:pic>
      </p:grpSp>
      <p:grpSp>
        <p:nvGrpSpPr>
          <p:cNvPr id="8" name="Group 8"/>
          <p:cNvGrpSpPr/>
          <p:nvPr/>
        </p:nvGrpSpPr>
        <p:grpSpPr>
          <a:xfrm>
            <a:off x="2083259" y="7525263"/>
            <a:ext cx="3101183" cy="685718"/>
            <a:chOff x="0" y="0"/>
            <a:chExt cx="588799" cy="130192"/>
          </a:xfrm>
        </p:grpSpPr>
        <p:sp>
          <p:nvSpPr>
            <p:cNvPr id="9" name="Freeform 9"/>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6E009B">
                    <a:alpha val="100000"/>
                  </a:srgbClr>
                </a:gs>
                <a:gs pos="100000">
                  <a:srgbClr val="EB00FF">
                    <a:alpha val="100000"/>
                  </a:srgbClr>
                </a:gs>
              </a:gsLst>
              <a:lin ang="2700000"/>
            </a:gradFill>
          </p:spPr>
        </p:sp>
        <p:sp>
          <p:nvSpPr>
            <p:cNvPr id="10" name="TextBox 10"/>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756692" y="4152911"/>
            <a:ext cx="3101183" cy="3101183"/>
            <a:chOff x="0" y="0"/>
            <a:chExt cx="4134911" cy="4134911"/>
          </a:xfrm>
        </p:grpSpPr>
        <p:pic>
          <p:nvPicPr>
            <p:cNvPr id="12" name="Picture 12"/>
            <p:cNvPicPr>
              <a:picLocks noChangeAspect="1"/>
            </p:cNvPicPr>
            <p:nvPr/>
          </p:nvPicPr>
          <p:blipFill>
            <a:blip r:embed="rId4"/>
            <a:srcRect l="11014" r="4252"/>
            <a:stretch>
              <a:fillRect/>
            </a:stretch>
          </p:blipFill>
          <p:spPr>
            <a:xfrm>
              <a:off x="0" y="0"/>
              <a:ext cx="4134911" cy="4134911"/>
            </a:xfrm>
            <a:prstGeom prst="rect">
              <a:avLst/>
            </a:prstGeom>
          </p:spPr>
        </p:pic>
      </p:grpSp>
      <p:grpSp>
        <p:nvGrpSpPr>
          <p:cNvPr id="13" name="Group 13"/>
          <p:cNvGrpSpPr/>
          <p:nvPr/>
        </p:nvGrpSpPr>
        <p:grpSpPr>
          <a:xfrm>
            <a:off x="5756692" y="7525263"/>
            <a:ext cx="3101183" cy="685718"/>
            <a:chOff x="0" y="0"/>
            <a:chExt cx="588799" cy="130192"/>
          </a:xfrm>
        </p:grpSpPr>
        <p:sp>
          <p:nvSpPr>
            <p:cNvPr id="14" name="Freeform 14"/>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6E009B">
                    <a:alpha val="100000"/>
                  </a:srgbClr>
                </a:gs>
                <a:gs pos="100000">
                  <a:srgbClr val="EB00FF">
                    <a:alpha val="100000"/>
                  </a:srgbClr>
                </a:gs>
              </a:gsLst>
              <a:lin ang="2700000"/>
            </a:gradFill>
          </p:spPr>
        </p:sp>
        <p:sp>
          <p:nvSpPr>
            <p:cNvPr id="15" name="TextBox 15"/>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9430125" y="4152911"/>
            <a:ext cx="3101183" cy="3101183"/>
            <a:chOff x="0" y="0"/>
            <a:chExt cx="4134911" cy="4134911"/>
          </a:xfrm>
        </p:grpSpPr>
        <p:pic>
          <p:nvPicPr>
            <p:cNvPr id="17" name="Picture 17"/>
            <p:cNvPicPr>
              <a:picLocks noChangeAspect="1"/>
            </p:cNvPicPr>
            <p:nvPr/>
          </p:nvPicPr>
          <p:blipFill>
            <a:blip r:embed="rId5"/>
            <a:srcRect t="9979" b="27520"/>
            <a:stretch>
              <a:fillRect/>
            </a:stretch>
          </p:blipFill>
          <p:spPr>
            <a:xfrm>
              <a:off x="0" y="0"/>
              <a:ext cx="4134911" cy="4134911"/>
            </a:xfrm>
            <a:prstGeom prst="rect">
              <a:avLst/>
            </a:prstGeom>
          </p:spPr>
        </p:pic>
      </p:grpSp>
      <p:grpSp>
        <p:nvGrpSpPr>
          <p:cNvPr id="18" name="Group 18"/>
          <p:cNvGrpSpPr/>
          <p:nvPr/>
        </p:nvGrpSpPr>
        <p:grpSpPr>
          <a:xfrm>
            <a:off x="9430125" y="7525263"/>
            <a:ext cx="3101183" cy="685718"/>
            <a:chOff x="0" y="0"/>
            <a:chExt cx="588799" cy="130192"/>
          </a:xfrm>
        </p:grpSpPr>
        <p:sp>
          <p:nvSpPr>
            <p:cNvPr id="19" name="Freeform 19"/>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6E009B">
                    <a:alpha val="100000"/>
                  </a:srgbClr>
                </a:gs>
                <a:gs pos="100000">
                  <a:srgbClr val="EB00FF">
                    <a:alpha val="100000"/>
                  </a:srgbClr>
                </a:gs>
              </a:gsLst>
              <a:lin ang="2700000"/>
            </a:gradFill>
          </p:spPr>
        </p:sp>
        <p:sp>
          <p:nvSpPr>
            <p:cNvPr id="20" name="TextBox 20"/>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3103558" y="4152911"/>
            <a:ext cx="3101183" cy="3101183"/>
            <a:chOff x="0" y="0"/>
            <a:chExt cx="4134911" cy="4134911"/>
          </a:xfrm>
        </p:grpSpPr>
        <p:pic>
          <p:nvPicPr>
            <p:cNvPr id="22" name="Picture 22"/>
            <p:cNvPicPr>
              <a:picLocks noChangeAspect="1"/>
            </p:cNvPicPr>
            <p:nvPr/>
          </p:nvPicPr>
          <p:blipFill>
            <a:blip r:embed="rId6"/>
            <a:srcRect t="8188" b="8188"/>
            <a:stretch>
              <a:fillRect/>
            </a:stretch>
          </p:blipFill>
          <p:spPr>
            <a:xfrm>
              <a:off x="0" y="0"/>
              <a:ext cx="4134911" cy="4134911"/>
            </a:xfrm>
            <a:prstGeom prst="rect">
              <a:avLst/>
            </a:prstGeom>
          </p:spPr>
        </p:pic>
      </p:grpSp>
      <p:grpSp>
        <p:nvGrpSpPr>
          <p:cNvPr id="23" name="Group 23"/>
          <p:cNvGrpSpPr/>
          <p:nvPr/>
        </p:nvGrpSpPr>
        <p:grpSpPr>
          <a:xfrm>
            <a:off x="13103558" y="7525263"/>
            <a:ext cx="3101183" cy="685718"/>
            <a:chOff x="0" y="0"/>
            <a:chExt cx="588799" cy="130192"/>
          </a:xfrm>
        </p:grpSpPr>
        <p:sp>
          <p:nvSpPr>
            <p:cNvPr id="24" name="Freeform 24"/>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6E009B">
                    <a:alpha val="100000"/>
                  </a:srgbClr>
                </a:gs>
                <a:gs pos="100000">
                  <a:srgbClr val="EB00FF">
                    <a:alpha val="100000"/>
                  </a:srgbClr>
                </a:gs>
              </a:gsLst>
              <a:lin ang="2700000"/>
            </a:gradFill>
          </p:spPr>
        </p:sp>
        <p:sp>
          <p:nvSpPr>
            <p:cNvPr id="25" name="TextBox 25"/>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rot="-5400000">
            <a:off x="9023596" y="2007520"/>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TextBox 27"/>
          <p:cNvSpPr txBox="1"/>
          <p:nvPr/>
        </p:nvSpPr>
        <p:spPr>
          <a:xfrm>
            <a:off x="2169677" y="7725396"/>
            <a:ext cx="2928346" cy="246090"/>
          </a:xfrm>
          <a:prstGeom prst="rect">
            <a:avLst/>
          </a:prstGeom>
        </p:spPr>
        <p:txBody>
          <a:bodyPr lIns="0" tIns="0" rIns="0" bIns="0" rtlCol="0" anchor="t">
            <a:spAutoFit/>
          </a:bodyPr>
          <a:lstStyle/>
          <a:p>
            <a:pPr algn="ctr">
              <a:lnSpc>
                <a:spcPts val="2098"/>
              </a:lnSpc>
              <a:spcBef>
                <a:spcPct val="0"/>
              </a:spcBef>
            </a:pPr>
            <a:r>
              <a:rPr lang="en-US" sz="1498">
                <a:solidFill>
                  <a:srgbClr val="FFFFFF"/>
                </a:solidFill>
                <a:latin typeface="Open Sans Bold"/>
              </a:rPr>
              <a:t>ARYAN AARAV</a:t>
            </a:r>
          </a:p>
        </p:txBody>
      </p:sp>
      <p:sp>
        <p:nvSpPr>
          <p:cNvPr id="28" name="TextBox 28"/>
          <p:cNvSpPr txBox="1"/>
          <p:nvPr/>
        </p:nvSpPr>
        <p:spPr>
          <a:xfrm>
            <a:off x="5843110" y="7725396"/>
            <a:ext cx="2928346" cy="246090"/>
          </a:xfrm>
          <a:prstGeom prst="rect">
            <a:avLst/>
          </a:prstGeom>
        </p:spPr>
        <p:txBody>
          <a:bodyPr lIns="0" tIns="0" rIns="0" bIns="0" rtlCol="0" anchor="t">
            <a:spAutoFit/>
          </a:bodyPr>
          <a:lstStyle/>
          <a:p>
            <a:pPr algn="ctr">
              <a:lnSpc>
                <a:spcPts val="2098"/>
              </a:lnSpc>
              <a:spcBef>
                <a:spcPct val="0"/>
              </a:spcBef>
            </a:pPr>
            <a:r>
              <a:rPr lang="en-US" sz="1498">
                <a:solidFill>
                  <a:srgbClr val="FFFFFF"/>
                </a:solidFill>
                <a:latin typeface="Open Sans Bold"/>
              </a:rPr>
              <a:t>AVNISH ANKUSH KOHLI </a:t>
            </a:r>
          </a:p>
        </p:txBody>
      </p:sp>
      <p:sp>
        <p:nvSpPr>
          <p:cNvPr id="29" name="TextBox 29"/>
          <p:cNvSpPr txBox="1"/>
          <p:nvPr/>
        </p:nvSpPr>
        <p:spPr>
          <a:xfrm>
            <a:off x="9516543" y="7725396"/>
            <a:ext cx="2928346" cy="246090"/>
          </a:xfrm>
          <a:prstGeom prst="rect">
            <a:avLst/>
          </a:prstGeom>
        </p:spPr>
        <p:txBody>
          <a:bodyPr lIns="0" tIns="0" rIns="0" bIns="0" rtlCol="0" anchor="t">
            <a:spAutoFit/>
          </a:bodyPr>
          <a:lstStyle/>
          <a:p>
            <a:pPr algn="ctr">
              <a:lnSpc>
                <a:spcPts val="2098"/>
              </a:lnSpc>
              <a:spcBef>
                <a:spcPct val="0"/>
              </a:spcBef>
            </a:pPr>
            <a:r>
              <a:rPr lang="en-US" sz="1498">
                <a:solidFill>
                  <a:srgbClr val="FFFFFF"/>
                </a:solidFill>
                <a:latin typeface="Open Sans Bold"/>
              </a:rPr>
              <a:t>MAYANK KUMAR CHOUDHARY</a:t>
            </a:r>
          </a:p>
        </p:txBody>
      </p:sp>
      <p:sp>
        <p:nvSpPr>
          <p:cNvPr id="30" name="TextBox 30"/>
          <p:cNvSpPr txBox="1"/>
          <p:nvPr/>
        </p:nvSpPr>
        <p:spPr>
          <a:xfrm>
            <a:off x="13189976" y="7725396"/>
            <a:ext cx="2928346" cy="246090"/>
          </a:xfrm>
          <a:prstGeom prst="rect">
            <a:avLst/>
          </a:prstGeom>
        </p:spPr>
        <p:txBody>
          <a:bodyPr lIns="0" tIns="0" rIns="0" bIns="0" rtlCol="0" anchor="t">
            <a:spAutoFit/>
          </a:bodyPr>
          <a:lstStyle/>
          <a:p>
            <a:pPr algn="ctr">
              <a:lnSpc>
                <a:spcPts val="2098"/>
              </a:lnSpc>
              <a:spcBef>
                <a:spcPct val="0"/>
              </a:spcBef>
            </a:pPr>
            <a:r>
              <a:rPr lang="en-US" sz="1498">
                <a:solidFill>
                  <a:srgbClr val="FFFFFF"/>
                </a:solidFill>
                <a:latin typeface="Open Sans Bold"/>
              </a:rPr>
              <a:t>KUSH BUDHIRAJA</a:t>
            </a:r>
          </a:p>
        </p:txBody>
      </p:sp>
      <p:sp>
        <p:nvSpPr>
          <p:cNvPr id="31" name="TextBox 31"/>
          <p:cNvSpPr txBox="1"/>
          <p:nvPr/>
        </p:nvSpPr>
        <p:spPr>
          <a:xfrm>
            <a:off x="4651882" y="1853807"/>
            <a:ext cx="8984236" cy="1004505"/>
          </a:xfrm>
          <a:prstGeom prst="rect">
            <a:avLst/>
          </a:prstGeom>
        </p:spPr>
        <p:txBody>
          <a:bodyPr lIns="0" tIns="0" rIns="0" bIns="0" rtlCol="0" anchor="t">
            <a:spAutoFit/>
          </a:bodyPr>
          <a:lstStyle/>
          <a:p>
            <a:pPr algn="ctr">
              <a:lnSpc>
                <a:spcPts val="8158"/>
              </a:lnSpc>
              <a:spcBef>
                <a:spcPct val="0"/>
              </a:spcBef>
            </a:pPr>
            <a:r>
              <a:rPr lang="en-US" sz="5827">
                <a:solidFill>
                  <a:srgbClr val="FFFFFF"/>
                </a:solidFill>
                <a:latin typeface="Bicubik"/>
              </a:rPr>
              <a:t>MEET OUR TEAM</a:t>
            </a:r>
          </a:p>
        </p:txBody>
      </p:sp>
      <p:grpSp>
        <p:nvGrpSpPr>
          <p:cNvPr id="32" name="Group 32"/>
          <p:cNvGrpSpPr/>
          <p:nvPr/>
        </p:nvGrpSpPr>
        <p:grpSpPr>
          <a:xfrm>
            <a:off x="5670274" y="4152911"/>
            <a:ext cx="3188351" cy="3101183"/>
            <a:chOff x="0" y="0"/>
            <a:chExt cx="4251135" cy="4134911"/>
          </a:xfrm>
        </p:grpSpPr>
        <p:pic>
          <p:nvPicPr>
            <p:cNvPr id="33" name="Picture 33"/>
            <p:cNvPicPr>
              <a:picLocks noChangeAspect="1"/>
            </p:cNvPicPr>
            <p:nvPr/>
          </p:nvPicPr>
          <p:blipFill>
            <a:blip r:embed="rId5"/>
            <a:srcRect t="19604" b="19604"/>
            <a:stretch>
              <a:fillRect/>
            </a:stretch>
          </p:blipFill>
          <p:spPr>
            <a:xfrm>
              <a:off x="0" y="0"/>
              <a:ext cx="4251135" cy="4134911"/>
            </a:xfrm>
            <a:prstGeom prst="rect">
              <a:avLst/>
            </a:prstGeom>
          </p:spPr>
        </p:pic>
      </p:grpSp>
      <p:grpSp>
        <p:nvGrpSpPr>
          <p:cNvPr id="34" name="Group 34"/>
          <p:cNvGrpSpPr/>
          <p:nvPr/>
        </p:nvGrpSpPr>
        <p:grpSpPr>
          <a:xfrm>
            <a:off x="9430125" y="4152911"/>
            <a:ext cx="3101183" cy="3101183"/>
            <a:chOff x="0" y="0"/>
            <a:chExt cx="4134911" cy="4134911"/>
          </a:xfrm>
        </p:grpSpPr>
        <p:pic>
          <p:nvPicPr>
            <p:cNvPr id="35" name="Picture 35"/>
            <p:cNvPicPr>
              <a:picLocks noChangeAspect="1"/>
            </p:cNvPicPr>
            <p:nvPr/>
          </p:nvPicPr>
          <p:blipFill>
            <a:blip r:embed="rId4"/>
            <a:srcRect l="11014" r="4252"/>
            <a:stretch>
              <a:fillRect/>
            </a:stretch>
          </p:blipFill>
          <p:spPr>
            <a:xfrm>
              <a:off x="0" y="0"/>
              <a:ext cx="4134911" cy="4134911"/>
            </a:xfrm>
            <a:prstGeom prst="rect">
              <a:avLst/>
            </a:prstGeom>
          </p:spPr>
        </p:pic>
      </p:grpSp>
      <p:grpSp>
        <p:nvGrpSpPr>
          <p:cNvPr id="36" name="Group 36"/>
          <p:cNvGrpSpPr/>
          <p:nvPr/>
        </p:nvGrpSpPr>
        <p:grpSpPr>
          <a:xfrm>
            <a:off x="5756317" y="7525263"/>
            <a:ext cx="3101183" cy="685718"/>
            <a:chOff x="0" y="0"/>
            <a:chExt cx="588799" cy="130192"/>
          </a:xfrm>
        </p:grpSpPr>
        <p:sp>
          <p:nvSpPr>
            <p:cNvPr id="37" name="Freeform 37"/>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6E009B">
                    <a:alpha val="100000"/>
                  </a:srgbClr>
                </a:gs>
                <a:gs pos="100000">
                  <a:srgbClr val="EB00FF">
                    <a:alpha val="100000"/>
                  </a:srgbClr>
                </a:gs>
              </a:gsLst>
              <a:lin ang="2700000"/>
            </a:gradFill>
          </p:spPr>
        </p:sp>
        <p:sp>
          <p:nvSpPr>
            <p:cNvPr id="38" name="TextBox 38"/>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5842735" y="7725396"/>
            <a:ext cx="2928346" cy="246090"/>
          </a:xfrm>
          <a:prstGeom prst="rect">
            <a:avLst/>
          </a:prstGeom>
        </p:spPr>
        <p:txBody>
          <a:bodyPr lIns="0" tIns="0" rIns="0" bIns="0" rtlCol="0" anchor="t">
            <a:spAutoFit/>
          </a:bodyPr>
          <a:lstStyle/>
          <a:p>
            <a:pPr algn="ctr">
              <a:lnSpc>
                <a:spcPts val="2098"/>
              </a:lnSpc>
              <a:spcBef>
                <a:spcPct val="0"/>
              </a:spcBef>
            </a:pPr>
            <a:r>
              <a:rPr lang="en-US" sz="1498">
                <a:solidFill>
                  <a:srgbClr val="FFFFFF"/>
                </a:solidFill>
                <a:latin typeface="Open Sans Bold"/>
              </a:rPr>
              <a:t>MAYANK KUMAR CHOUDHARY</a:t>
            </a:r>
          </a:p>
        </p:txBody>
      </p:sp>
      <p:grpSp>
        <p:nvGrpSpPr>
          <p:cNvPr id="40" name="Group 40"/>
          <p:cNvGrpSpPr/>
          <p:nvPr/>
        </p:nvGrpSpPr>
        <p:grpSpPr>
          <a:xfrm>
            <a:off x="9429375" y="7515107"/>
            <a:ext cx="3101183" cy="685718"/>
            <a:chOff x="0" y="0"/>
            <a:chExt cx="588799" cy="130192"/>
          </a:xfrm>
        </p:grpSpPr>
        <p:sp>
          <p:nvSpPr>
            <p:cNvPr id="41" name="Freeform 41"/>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6E009B">
                    <a:alpha val="100000"/>
                  </a:srgbClr>
                </a:gs>
                <a:gs pos="100000">
                  <a:srgbClr val="EB00FF">
                    <a:alpha val="100000"/>
                  </a:srgbClr>
                </a:gs>
              </a:gsLst>
              <a:lin ang="2700000"/>
            </a:gradFill>
          </p:spPr>
        </p:sp>
        <p:sp>
          <p:nvSpPr>
            <p:cNvPr id="42" name="TextBox 42"/>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9515793" y="7715239"/>
            <a:ext cx="2928346" cy="246090"/>
          </a:xfrm>
          <a:prstGeom prst="rect">
            <a:avLst/>
          </a:prstGeom>
        </p:spPr>
        <p:txBody>
          <a:bodyPr lIns="0" tIns="0" rIns="0" bIns="0" rtlCol="0" anchor="t">
            <a:spAutoFit/>
          </a:bodyPr>
          <a:lstStyle/>
          <a:p>
            <a:pPr algn="ctr">
              <a:lnSpc>
                <a:spcPts val="2098"/>
              </a:lnSpc>
              <a:spcBef>
                <a:spcPct val="0"/>
              </a:spcBef>
            </a:pPr>
            <a:r>
              <a:rPr lang="en-US" sz="1498">
                <a:solidFill>
                  <a:srgbClr val="FFFFFF"/>
                </a:solidFill>
                <a:latin typeface="Open Sans Bold"/>
              </a:rPr>
              <a:t>AVNISH ANKUSH KOHLI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txBody>
          <a:bodyPr/>
          <a:lstStyle/>
          <a:p>
            <a:endParaRPr lang="en-IN" dirty="0"/>
          </a:p>
        </p:txBody>
      </p:sp>
      <p:grpSp>
        <p:nvGrpSpPr>
          <p:cNvPr id="3" name="Group 3"/>
          <p:cNvGrpSpPr/>
          <p:nvPr/>
        </p:nvGrpSpPr>
        <p:grpSpPr>
          <a:xfrm>
            <a:off x="18144623" y="8078534"/>
            <a:ext cx="143377" cy="1179766"/>
            <a:chOff x="0" y="0"/>
            <a:chExt cx="46272" cy="380749"/>
          </a:xfrm>
        </p:grpSpPr>
        <p:sp>
          <p:nvSpPr>
            <p:cNvPr id="4" name="Freeform 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5" name="TextBox 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129312" y="0"/>
            <a:ext cx="4558191" cy="10287000"/>
            <a:chOff x="0" y="0"/>
            <a:chExt cx="652245" cy="1471996"/>
          </a:xfrm>
        </p:grpSpPr>
        <p:sp>
          <p:nvSpPr>
            <p:cNvPr id="7" name="Freeform 7"/>
            <p:cNvSpPr/>
            <p:nvPr/>
          </p:nvSpPr>
          <p:spPr>
            <a:xfrm>
              <a:off x="0" y="0"/>
              <a:ext cx="652245" cy="1471996"/>
            </a:xfrm>
            <a:custGeom>
              <a:avLst/>
              <a:gdLst/>
              <a:ahLst/>
              <a:cxnLst/>
              <a:rect l="l" t="t" r="r" b="b"/>
              <a:pathLst>
                <a:path w="652245" h="1471996">
                  <a:moveTo>
                    <a:pt x="0" y="0"/>
                  </a:moveTo>
                  <a:lnTo>
                    <a:pt x="652245" y="0"/>
                  </a:lnTo>
                  <a:lnTo>
                    <a:pt x="652245" y="1471996"/>
                  </a:lnTo>
                  <a:lnTo>
                    <a:pt x="0" y="1471996"/>
                  </a:lnTo>
                  <a:close/>
                </a:path>
              </a:pathLst>
            </a:custGeom>
            <a:gradFill rotWithShape="1">
              <a:gsLst>
                <a:gs pos="0">
                  <a:srgbClr val="6E009B">
                    <a:alpha val="100000"/>
                  </a:srgbClr>
                </a:gs>
                <a:gs pos="100000">
                  <a:srgbClr val="EB00FF">
                    <a:alpha val="100000"/>
                  </a:srgbClr>
                </a:gs>
              </a:gsLst>
              <a:lin ang="2700000"/>
            </a:gradFill>
          </p:spPr>
        </p:sp>
        <p:sp>
          <p:nvSpPr>
            <p:cNvPr id="8" name="TextBox 8"/>
            <p:cNvSpPr txBox="1"/>
            <p:nvPr/>
          </p:nvSpPr>
          <p:spPr>
            <a:xfrm>
              <a:off x="0" y="-38100"/>
              <a:ext cx="652245" cy="1510096"/>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54196" y="1937971"/>
            <a:ext cx="8708423" cy="6651058"/>
          </a:xfrm>
          <a:custGeom>
            <a:avLst/>
            <a:gdLst/>
            <a:ahLst/>
            <a:cxnLst/>
            <a:rect l="l" t="t" r="r" b="b"/>
            <a:pathLst>
              <a:path w="8708423" h="6651058">
                <a:moveTo>
                  <a:pt x="0" y="0"/>
                </a:moveTo>
                <a:lnTo>
                  <a:pt x="8708423" y="0"/>
                </a:lnTo>
                <a:lnTo>
                  <a:pt x="8708423" y="6651058"/>
                </a:lnTo>
                <a:lnTo>
                  <a:pt x="0" y="6651058"/>
                </a:lnTo>
                <a:lnTo>
                  <a:pt x="0" y="0"/>
                </a:lnTo>
                <a:close/>
              </a:path>
            </a:pathLst>
          </a:custGeom>
          <a:blipFill>
            <a:blip r:embed="rId3"/>
            <a:stretch>
              <a:fillRect/>
            </a:stretch>
          </a:blipFill>
        </p:spPr>
      </p:sp>
      <p:grpSp>
        <p:nvGrpSpPr>
          <p:cNvPr id="10" name="Group 10"/>
          <p:cNvGrpSpPr/>
          <p:nvPr/>
        </p:nvGrpSpPr>
        <p:grpSpPr>
          <a:xfrm>
            <a:off x="1258511" y="2134862"/>
            <a:ext cx="8283783" cy="4413203"/>
            <a:chOff x="0" y="0"/>
            <a:chExt cx="11045044" cy="5884271"/>
          </a:xfrm>
        </p:grpSpPr>
        <p:pic>
          <p:nvPicPr>
            <p:cNvPr id="11" name="Picture 11"/>
            <p:cNvPicPr>
              <a:picLocks noChangeAspect="1"/>
            </p:cNvPicPr>
            <p:nvPr/>
          </p:nvPicPr>
          <p:blipFill>
            <a:blip r:embed="rId4"/>
            <a:srcRect t="15371" b="15371"/>
            <a:stretch>
              <a:fillRect/>
            </a:stretch>
          </p:blipFill>
          <p:spPr>
            <a:xfrm>
              <a:off x="0" y="0"/>
              <a:ext cx="11045044" cy="5884271"/>
            </a:xfrm>
            <a:prstGeom prst="rect">
              <a:avLst/>
            </a:prstGeom>
          </p:spPr>
        </p:pic>
      </p:grpSp>
      <p:sp>
        <p:nvSpPr>
          <p:cNvPr id="12" name="Freeform 12"/>
          <p:cNvSpPr/>
          <p:nvPr/>
        </p:nvSpPr>
        <p:spPr>
          <a:xfrm rot="-5400000">
            <a:off x="12590447" y="2478324"/>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475506" y="4899356"/>
            <a:ext cx="323814" cy="323814"/>
          </a:xfrm>
          <a:custGeom>
            <a:avLst/>
            <a:gdLst/>
            <a:ahLst/>
            <a:cxnLst/>
            <a:rect l="l" t="t" r="r" b="b"/>
            <a:pathLst>
              <a:path w="323814" h="323814">
                <a:moveTo>
                  <a:pt x="0" y="0"/>
                </a:moveTo>
                <a:lnTo>
                  <a:pt x="323814" y="0"/>
                </a:lnTo>
                <a:lnTo>
                  <a:pt x="323814" y="323815"/>
                </a:lnTo>
                <a:lnTo>
                  <a:pt x="0" y="3238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1475506" y="5649684"/>
            <a:ext cx="323814" cy="323814"/>
          </a:xfrm>
          <a:custGeom>
            <a:avLst/>
            <a:gdLst/>
            <a:ahLst/>
            <a:cxnLst/>
            <a:rect l="l" t="t" r="r" b="b"/>
            <a:pathLst>
              <a:path w="323814" h="323814">
                <a:moveTo>
                  <a:pt x="0" y="0"/>
                </a:moveTo>
                <a:lnTo>
                  <a:pt x="323814" y="0"/>
                </a:lnTo>
                <a:lnTo>
                  <a:pt x="323814" y="323814"/>
                </a:lnTo>
                <a:lnTo>
                  <a:pt x="0" y="3238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1475506" y="6396541"/>
            <a:ext cx="323814" cy="323814"/>
          </a:xfrm>
          <a:custGeom>
            <a:avLst/>
            <a:gdLst/>
            <a:ahLst/>
            <a:cxnLst/>
            <a:rect l="l" t="t" r="r" b="b"/>
            <a:pathLst>
              <a:path w="323814" h="323814">
                <a:moveTo>
                  <a:pt x="0" y="0"/>
                </a:moveTo>
                <a:lnTo>
                  <a:pt x="323814" y="0"/>
                </a:lnTo>
                <a:lnTo>
                  <a:pt x="323814" y="323815"/>
                </a:lnTo>
                <a:lnTo>
                  <a:pt x="0" y="3238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11475506" y="2324610"/>
            <a:ext cx="4502358" cy="1011314"/>
          </a:xfrm>
          <a:prstGeom prst="rect">
            <a:avLst/>
          </a:prstGeom>
        </p:spPr>
        <p:txBody>
          <a:bodyPr lIns="0" tIns="0" rIns="0" bIns="0" rtlCol="0" anchor="t">
            <a:spAutoFit/>
          </a:bodyPr>
          <a:lstStyle/>
          <a:p>
            <a:pPr>
              <a:lnSpc>
                <a:spcPts val="8158"/>
              </a:lnSpc>
              <a:spcBef>
                <a:spcPct val="0"/>
              </a:spcBef>
            </a:pPr>
            <a:r>
              <a:rPr lang="en-US" sz="5827" dirty="0">
                <a:solidFill>
                  <a:srgbClr val="FFFFFF"/>
                </a:solidFill>
                <a:latin typeface="Bicubik"/>
              </a:rPr>
              <a:t>CONTACT</a:t>
            </a:r>
          </a:p>
        </p:txBody>
      </p:sp>
      <p:sp>
        <p:nvSpPr>
          <p:cNvPr id="17" name="TextBox 17"/>
          <p:cNvSpPr txBox="1"/>
          <p:nvPr/>
        </p:nvSpPr>
        <p:spPr>
          <a:xfrm>
            <a:off x="12062729" y="4903124"/>
            <a:ext cx="3220031" cy="287832"/>
          </a:xfrm>
          <a:prstGeom prst="rect">
            <a:avLst/>
          </a:prstGeom>
        </p:spPr>
        <p:txBody>
          <a:bodyPr lIns="0" tIns="0" rIns="0" bIns="0" rtlCol="0" anchor="t">
            <a:spAutoFit/>
          </a:bodyPr>
          <a:lstStyle/>
          <a:p>
            <a:pPr>
              <a:lnSpc>
                <a:spcPts val="2406"/>
              </a:lnSpc>
              <a:spcBef>
                <a:spcPct val="0"/>
              </a:spcBef>
            </a:pPr>
            <a:r>
              <a:rPr lang="en-US" sz="1719" dirty="0">
                <a:solidFill>
                  <a:srgbClr val="FFFFFF"/>
                </a:solidFill>
                <a:latin typeface="Open Sans"/>
              </a:rPr>
              <a:t>9821654429 , 9310839524</a:t>
            </a:r>
          </a:p>
        </p:txBody>
      </p:sp>
      <p:sp>
        <p:nvSpPr>
          <p:cNvPr id="18" name="TextBox 18"/>
          <p:cNvSpPr txBox="1"/>
          <p:nvPr/>
        </p:nvSpPr>
        <p:spPr>
          <a:xfrm>
            <a:off x="12062729" y="6406489"/>
            <a:ext cx="3220031" cy="287832"/>
          </a:xfrm>
          <a:prstGeom prst="rect">
            <a:avLst/>
          </a:prstGeom>
        </p:spPr>
        <p:txBody>
          <a:bodyPr lIns="0" tIns="0" rIns="0" bIns="0" rtlCol="0" anchor="t">
            <a:spAutoFit/>
          </a:bodyPr>
          <a:lstStyle/>
          <a:p>
            <a:pPr>
              <a:lnSpc>
                <a:spcPts val="2406"/>
              </a:lnSpc>
              <a:spcBef>
                <a:spcPct val="0"/>
              </a:spcBef>
            </a:pPr>
            <a:r>
              <a:rPr lang="en-US" sz="1719" dirty="0">
                <a:solidFill>
                  <a:srgbClr val="FFFFFF"/>
                </a:solidFill>
                <a:latin typeface="Open Sans"/>
              </a:rPr>
              <a:t>aryan.aarav.ug21@nsut.ac.in</a:t>
            </a:r>
          </a:p>
        </p:txBody>
      </p:sp>
      <p:sp>
        <p:nvSpPr>
          <p:cNvPr id="19" name="TextBox 19"/>
          <p:cNvSpPr txBox="1"/>
          <p:nvPr/>
        </p:nvSpPr>
        <p:spPr>
          <a:xfrm>
            <a:off x="12062729" y="5685666"/>
            <a:ext cx="5230387" cy="289711"/>
          </a:xfrm>
          <a:prstGeom prst="rect">
            <a:avLst/>
          </a:prstGeom>
        </p:spPr>
        <p:txBody>
          <a:bodyPr lIns="0" tIns="0" rIns="0" bIns="0" rtlCol="0" anchor="t">
            <a:spAutoFit/>
          </a:bodyPr>
          <a:lstStyle/>
          <a:p>
            <a:pPr>
              <a:lnSpc>
                <a:spcPts val="2406"/>
              </a:lnSpc>
              <a:spcBef>
                <a:spcPct val="0"/>
              </a:spcBef>
            </a:pPr>
            <a:r>
              <a:rPr lang="en-US" sz="1719">
                <a:solidFill>
                  <a:srgbClr val="FFFFFF"/>
                </a:solidFill>
                <a:latin typeface="Open Sans"/>
              </a:rPr>
              <a:t>Github--</a:t>
            </a:r>
            <a:r>
              <a:rPr lang="en-US" sz="1719" u="sng">
                <a:solidFill>
                  <a:srgbClr val="FFFFFF"/>
                </a:solidFill>
                <a:latin typeface="Open Sans"/>
                <a:hlinkClick r:id="rId13" tooltip="https://github.com/kush1702/AKATSUKI-ADOBEDEVCRAFT"/>
              </a:rPr>
              <a:t>adobe devcraft github link</a:t>
            </a:r>
          </a:p>
        </p:txBody>
      </p:sp>
      <p:sp>
        <p:nvSpPr>
          <p:cNvPr id="21" name="TextBox 20">
            <a:extLst>
              <a:ext uri="{FF2B5EF4-FFF2-40B4-BE49-F238E27FC236}">
                <a16:creationId xmlns:a16="http://schemas.microsoft.com/office/drawing/2014/main" id="{5E7D448A-20ED-BA56-482D-A116E25ECADC}"/>
              </a:ext>
            </a:extLst>
          </p:cNvPr>
          <p:cNvSpPr txBox="1"/>
          <p:nvPr/>
        </p:nvSpPr>
        <p:spPr>
          <a:xfrm>
            <a:off x="11799320" y="7277100"/>
            <a:ext cx="3359368" cy="923330"/>
          </a:xfrm>
          <a:prstGeom prst="rect">
            <a:avLst/>
          </a:prstGeom>
          <a:noFill/>
        </p:spPr>
        <p:txBody>
          <a:bodyPr wrap="square" rtlCol="0">
            <a:spAutoFit/>
          </a:bodyPr>
          <a:lstStyle/>
          <a:p>
            <a:r>
              <a:rPr lang="en-US" dirty="0">
                <a:solidFill>
                  <a:srgbClr val="FFFFFF"/>
                </a:solidFill>
                <a:latin typeface="Open Sans"/>
              </a:rPr>
              <a:t>WORKING LINK-- </a:t>
            </a:r>
            <a:r>
              <a:rPr lang="en-US" dirty="0">
                <a:solidFill>
                  <a:srgbClr val="FFFFFF"/>
                </a:solidFill>
                <a:latin typeface="Open Sans"/>
                <a:hlinkClick r:id="rId14"/>
              </a:rPr>
              <a:t>https://jcav9nfvnkovbalyepzf7w.streamlit.app/</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sp>
      <p:grpSp>
        <p:nvGrpSpPr>
          <p:cNvPr id="3" name="Group 3"/>
          <p:cNvGrpSpPr/>
          <p:nvPr/>
        </p:nvGrpSpPr>
        <p:grpSpPr>
          <a:xfrm>
            <a:off x="18144623" y="8078534"/>
            <a:ext cx="143377" cy="1179766"/>
            <a:chOff x="0" y="0"/>
            <a:chExt cx="46272" cy="380749"/>
          </a:xfrm>
        </p:grpSpPr>
        <p:sp>
          <p:nvSpPr>
            <p:cNvPr id="4" name="Freeform 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5" name="TextBox 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3137137" y="1028700"/>
            <a:ext cx="4122163" cy="5040082"/>
            <a:chOff x="0" y="0"/>
            <a:chExt cx="589852" cy="721200"/>
          </a:xfrm>
        </p:grpSpPr>
        <p:sp>
          <p:nvSpPr>
            <p:cNvPr id="7" name="Freeform 7"/>
            <p:cNvSpPr/>
            <p:nvPr/>
          </p:nvSpPr>
          <p:spPr>
            <a:xfrm>
              <a:off x="0" y="0"/>
              <a:ext cx="589852" cy="721200"/>
            </a:xfrm>
            <a:custGeom>
              <a:avLst/>
              <a:gdLst/>
              <a:ahLst/>
              <a:cxnLst/>
              <a:rect l="l" t="t" r="r" b="b"/>
              <a:pathLst>
                <a:path w="589852" h="721200">
                  <a:moveTo>
                    <a:pt x="0" y="0"/>
                  </a:moveTo>
                  <a:lnTo>
                    <a:pt x="589852" y="0"/>
                  </a:lnTo>
                  <a:lnTo>
                    <a:pt x="589852" y="721200"/>
                  </a:lnTo>
                  <a:lnTo>
                    <a:pt x="0" y="721200"/>
                  </a:lnTo>
                  <a:close/>
                </a:path>
              </a:pathLst>
            </a:custGeom>
            <a:gradFill rotWithShape="1">
              <a:gsLst>
                <a:gs pos="0">
                  <a:srgbClr val="6E009B">
                    <a:alpha val="100000"/>
                  </a:srgbClr>
                </a:gs>
                <a:gs pos="100000">
                  <a:srgbClr val="EB00FF">
                    <a:alpha val="100000"/>
                  </a:srgbClr>
                </a:gs>
              </a:gsLst>
              <a:lin ang="2700000"/>
            </a:gradFill>
          </p:spPr>
        </p:sp>
        <p:sp>
          <p:nvSpPr>
            <p:cNvPr id="8" name="TextBox 8"/>
            <p:cNvSpPr txBox="1"/>
            <p:nvPr/>
          </p:nvSpPr>
          <p:spPr>
            <a:xfrm>
              <a:off x="0" y="-38100"/>
              <a:ext cx="589852" cy="7593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596810" y="1850565"/>
            <a:ext cx="6585871" cy="8436435"/>
            <a:chOff x="0" y="0"/>
            <a:chExt cx="8781161" cy="11248581"/>
          </a:xfrm>
        </p:grpSpPr>
        <p:pic>
          <p:nvPicPr>
            <p:cNvPr id="10" name="Picture 10"/>
            <p:cNvPicPr>
              <a:picLocks noChangeAspect="1"/>
            </p:cNvPicPr>
            <p:nvPr/>
          </p:nvPicPr>
          <p:blipFill>
            <a:blip r:embed="rId3"/>
            <a:srcRect l="10967" r="10967"/>
            <a:stretch>
              <a:fillRect/>
            </a:stretch>
          </p:blipFill>
          <p:spPr>
            <a:xfrm>
              <a:off x="0" y="0"/>
              <a:ext cx="8781161" cy="11248581"/>
            </a:xfrm>
            <a:prstGeom prst="rect">
              <a:avLst/>
            </a:prstGeom>
          </p:spPr>
        </p:pic>
      </p:grpSp>
      <p:sp>
        <p:nvSpPr>
          <p:cNvPr id="11" name="TextBox 11"/>
          <p:cNvSpPr txBox="1"/>
          <p:nvPr/>
        </p:nvSpPr>
        <p:spPr>
          <a:xfrm>
            <a:off x="673429" y="976110"/>
            <a:ext cx="6846930" cy="1054035"/>
          </a:xfrm>
          <a:prstGeom prst="rect">
            <a:avLst/>
          </a:prstGeom>
        </p:spPr>
        <p:txBody>
          <a:bodyPr lIns="0" tIns="0" rIns="0" bIns="0" rtlCol="0" anchor="t">
            <a:spAutoFit/>
          </a:bodyPr>
          <a:lstStyle/>
          <a:p>
            <a:pPr>
              <a:lnSpc>
                <a:spcPts val="8578"/>
              </a:lnSpc>
              <a:spcBef>
                <a:spcPct val="0"/>
              </a:spcBef>
            </a:pPr>
            <a:r>
              <a:rPr lang="en-US" sz="6127">
                <a:solidFill>
                  <a:srgbClr val="FFFFFF"/>
                </a:solidFill>
                <a:latin typeface="Bicubik"/>
              </a:rPr>
              <a:t>CHALLENGES</a:t>
            </a:r>
          </a:p>
        </p:txBody>
      </p:sp>
      <p:sp>
        <p:nvSpPr>
          <p:cNvPr id="12" name="Freeform 12"/>
          <p:cNvSpPr/>
          <p:nvPr/>
        </p:nvSpPr>
        <p:spPr>
          <a:xfrm rot="-5400000">
            <a:off x="1788370" y="872541"/>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673429" y="2840206"/>
            <a:ext cx="9204657" cy="5817727"/>
          </a:xfrm>
          <a:prstGeom prst="rect">
            <a:avLst/>
          </a:prstGeom>
        </p:spPr>
        <p:txBody>
          <a:bodyPr lIns="0" tIns="0" rIns="0" bIns="0" rtlCol="0" anchor="t">
            <a:spAutoFit/>
          </a:bodyPr>
          <a:lstStyle/>
          <a:p>
            <a:pPr>
              <a:lnSpc>
                <a:spcPts val="2919"/>
              </a:lnSpc>
            </a:pPr>
            <a:endParaRPr/>
          </a:p>
          <a:p>
            <a:pPr>
              <a:lnSpc>
                <a:spcPts val="2919"/>
              </a:lnSpc>
            </a:pPr>
            <a:r>
              <a:rPr lang="en-US" sz="2919" spc="461">
                <a:solidFill>
                  <a:srgbClr val="FFFFFF"/>
                </a:solidFill>
                <a:latin typeface="HK Modular Bold Italics"/>
              </a:rPr>
              <a:t>1.TEXT EXTRACTION FROM    PDF FORMAT      </a:t>
            </a:r>
          </a:p>
          <a:p>
            <a:pPr>
              <a:lnSpc>
                <a:spcPts val="2919"/>
              </a:lnSpc>
            </a:pPr>
            <a:r>
              <a:rPr lang="en-US" sz="2919" spc="461">
                <a:solidFill>
                  <a:srgbClr val="FFFFFF"/>
                </a:solidFill>
                <a:latin typeface="HK Modular Bold Italics"/>
              </a:rPr>
              <a:t>                        </a:t>
            </a:r>
          </a:p>
          <a:p>
            <a:pPr>
              <a:lnSpc>
                <a:spcPts val="2919"/>
              </a:lnSpc>
            </a:pPr>
            <a:r>
              <a:rPr lang="en-US" sz="2919" spc="461">
                <a:solidFill>
                  <a:srgbClr val="FFFFFF"/>
                </a:solidFill>
                <a:latin typeface="HK Modular Bold Italics"/>
              </a:rPr>
              <a:t>2.TOKENIZATION OF THE EXTRACTED TEXT </a:t>
            </a:r>
          </a:p>
          <a:p>
            <a:pPr>
              <a:lnSpc>
                <a:spcPts val="2919"/>
              </a:lnSpc>
            </a:pPr>
            <a:endParaRPr lang="en-US" sz="2919" spc="461">
              <a:solidFill>
                <a:srgbClr val="FFFFFF"/>
              </a:solidFill>
              <a:latin typeface="HK Modular Bold Italics"/>
            </a:endParaRPr>
          </a:p>
          <a:p>
            <a:pPr>
              <a:lnSpc>
                <a:spcPts val="2919"/>
              </a:lnSpc>
            </a:pPr>
            <a:r>
              <a:rPr lang="en-US" sz="2919" spc="461">
                <a:solidFill>
                  <a:srgbClr val="FFFFFF"/>
                </a:solidFill>
                <a:latin typeface="HK Modular Bold Italics"/>
              </a:rPr>
              <a:t>3.MODEL SELECTION </a:t>
            </a:r>
          </a:p>
          <a:p>
            <a:pPr>
              <a:lnSpc>
                <a:spcPts val="2919"/>
              </a:lnSpc>
            </a:pPr>
            <a:endParaRPr lang="en-US" sz="2919" spc="461">
              <a:solidFill>
                <a:srgbClr val="FFFFFF"/>
              </a:solidFill>
              <a:latin typeface="HK Modular Bold Italics"/>
            </a:endParaRPr>
          </a:p>
          <a:p>
            <a:pPr>
              <a:lnSpc>
                <a:spcPts val="2919"/>
              </a:lnSpc>
            </a:pPr>
            <a:r>
              <a:rPr lang="en-US" sz="2919" spc="461">
                <a:solidFill>
                  <a:srgbClr val="FFFFFF"/>
                </a:solidFill>
                <a:latin typeface="HK Modular Bold Italics"/>
              </a:rPr>
              <a:t>4.FINE TUNING THE PRETRAINED MODEL</a:t>
            </a:r>
          </a:p>
          <a:p>
            <a:pPr>
              <a:lnSpc>
                <a:spcPts val="2919"/>
              </a:lnSpc>
            </a:pPr>
            <a:endParaRPr lang="en-US" sz="2919" spc="461">
              <a:solidFill>
                <a:srgbClr val="FFFFFF"/>
              </a:solidFill>
              <a:latin typeface="HK Modular Bold Italics"/>
            </a:endParaRPr>
          </a:p>
          <a:p>
            <a:pPr>
              <a:lnSpc>
                <a:spcPts val="2919"/>
              </a:lnSpc>
            </a:pPr>
            <a:r>
              <a:rPr lang="en-US" sz="2919" spc="461">
                <a:solidFill>
                  <a:srgbClr val="FFFFFF"/>
                </a:solidFill>
                <a:latin typeface="HK Modular Bold Italics"/>
              </a:rPr>
              <a:t>5.EVALUATION OF THE MODEL USING ACCURATE METRICS</a:t>
            </a:r>
          </a:p>
          <a:p>
            <a:pPr>
              <a:lnSpc>
                <a:spcPts val="2919"/>
              </a:lnSpc>
            </a:pPr>
            <a:endParaRPr lang="en-US" sz="2919" spc="461">
              <a:solidFill>
                <a:srgbClr val="FFFFFF"/>
              </a:solidFill>
              <a:latin typeface="HK Modular Bold Italics"/>
            </a:endParaRPr>
          </a:p>
          <a:p>
            <a:pPr>
              <a:lnSpc>
                <a:spcPts val="2919"/>
              </a:lnSpc>
            </a:pPr>
            <a:r>
              <a:rPr lang="en-US" sz="2919" spc="461">
                <a:solidFill>
                  <a:srgbClr val="FFFFFF"/>
                </a:solidFill>
                <a:latin typeface="HK Modular Bold Italics"/>
              </a:rPr>
              <a:t>6.DEPLOYMENT OF THE MODEL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sp>
      <p:grpSp>
        <p:nvGrpSpPr>
          <p:cNvPr id="3" name="Group 3"/>
          <p:cNvGrpSpPr/>
          <p:nvPr/>
        </p:nvGrpSpPr>
        <p:grpSpPr>
          <a:xfrm>
            <a:off x="18144623" y="8078534"/>
            <a:ext cx="143377" cy="1179766"/>
            <a:chOff x="0" y="0"/>
            <a:chExt cx="46272" cy="380749"/>
          </a:xfrm>
        </p:grpSpPr>
        <p:sp>
          <p:nvSpPr>
            <p:cNvPr id="4" name="Freeform 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5" name="TextBox 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5221154"/>
            <a:ext cx="3839665" cy="3650681"/>
            <a:chOff x="0" y="0"/>
            <a:chExt cx="5119553" cy="4867575"/>
          </a:xfrm>
        </p:grpSpPr>
        <p:pic>
          <p:nvPicPr>
            <p:cNvPr id="7" name="Picture 7"/>
            <p:cNvPicPr>
              <a:picLocks noChangeAspect="1"/>
            </p:cNvPicPr>
            <p:nvPr/>
          </p:nvPicPr>
          <p:blipFill>
            <a:blip r:embed="rId3"/>
            <a:srcRect t="2460" b="2460"/>
            <a:stretch>
              <a:fillRect/>
            </a:stretch>
          </p:blipFill>
          <p:spPr>
            <a:xfrm>
              <a:off x="0" y="0"/>
              <a:ext cx="5119553" cy="4867575"/>
            </a:xfrm>
            <a:prstGeom prst="rect">
              <a:avLst/>
            </a:prstGeom>
          </p:spPr>
        </p:pic>
      </p:grpSp>
      <p:grpSp>
        <p:nvGrpSpPr>
          <p:cNvPr id="8" name="Group 8"/>
          <p:cNvGrpSpPr/>
          <p:nvPr/>
        </p:nvGrpSpPr>
        <p:grpSpPr>
          <a:xfrm>
            <a:off x="0" y="9258300"/>
            <a:ext cx="7968899" cy="1028700"/>
            <a:chOff x="0" y="0"/>
            <a:chExt cx="1140293" cy="147200"/>
          </a:xfrm>
        </p:grpSpPr>
        <p:sp>
          <p:nvSpPr>
            <p:cNvPr id="9" name="Freeform 9"/>
            <p:cNvSpPr/>
            <p:nvPr/>
          </p:nvSpPr>
          <p:spPr>
            <a:xfrm>
              <a:off x="0" y="0"/>
              <a:ext cx="1140293" cy="147200"/>
            </a:xfrm>
            <a:custGeom>
              <a:avLst/>
              <a:gdLst/>
              <a:ahLst/>
              <a:cxnLst/>
              <a:rect l="l" t="t" r="r" b="b"/>
              <a:pathLst>
                <a:path w="1140293" h="147200">
                  <a:moveTo>
                    <a:pt x="0" y="0"/>
                  </a:moveTo>
                  <a:lnTo>
                    <a:pt x="1140293" y="0"/>
                  </a:lnTo>
                  <a:lnTo>
                    <a:pt x="1140293" y="147200"/>
                  </a:lnTo>
                  <a:lnTo>
                    <a:pt x="0" y="147200"/>
                  </a:lnTo>
                  <a:close/>
                </a:path>
              </a:pathLst>
            </a:custGeom>
            <a:gradFill rotWithShape="1">
              <a:gsLst>
                <a:gs pos="0">
                  <a:srgbClr val="6E009B">
                    <a:alpha val="100000"/>
                  </a:srgbClr>
                </a:gs>
                <a:gs pos="100000">
                  <a:srgbClr val="EB00FF">
                    <a:alpha val="100000"/>
                  </a:srgbClr>
                </a:gs>
              </a:gsLst>
              <a:lin ang="2700000"/>
            </a:gradFill>
          </p:spPr>
        </p:sp>
        <p:sp>
          <p:nvSpPr>
            <p:cNvPr id="10" name="TextBox 10"/>
            <p:cNvSpPr txBox="1"/>
            <p:nvPr/>
          </p:nvSpPr>
          <p:spPr>
            <a:xfrm>
              <a:off x="0" y="-38100"/>
              <a:ext cx="1140293" cy="1853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1079220"/>
            <a:ext cx="7968899" cy="3801929"/>
            <a:chOff x="0" y="0"/>
            <a:chExt cx="10625199" cy="5069239"/>
          </a:xfrm>
        </p:grpSpPr>
        <p:pic>
          <p:nvPicPr>
            <p:cNvPr id="12" name="Picture 12"/>
            <p:cNvPicPr>
              <a:picLocks noChangeAspect="1"/>
            </p:cNvPicPr>
            <p:nvPr/>
          </p:nvPicPr>
          <p:blipFill>
            <a:blip r:embed="rId4"/>
            <a:srcRect t="12082" b="40208"/>
            <a:stretch>
              <a:fillRect/>
            </a:stretch>
          </p:blipFill>
          <p:spPr>
            <a:xfrm>
              <a:off x="0" y="0"/>
              <a:ext cx="10625199" cy="5069239"/>
            </a:xfrm>
            <a:prstGeom prst="rect">
              <a:avLst/>
            </a:prstGeom>
          </p:spPr>
        </p:pic>
      </p:grpSp>
      <p:grpSp>
        <p:nvGrpSpPr>
          <p:cNvPr id="13" name="Group 13"/>
          <p:cNvGrpSpPr/>
          <p:nvPr/>
        </p:nvGrpSpPr>
        <p:grpSpPr>
          <a:xfrm>
            <a:off x="4129234" y="5221154"/>
            <a:ext cx="3839665" cy="3650681"/>
            <a:chOff x="0" y="0"/>
            <a:chExt cx="5119553" cy="4867575"/>
          </a:xfrm>
        </p:grpSpPr>
        <p:pic>
          <p:nvPicPr>
            <p:cNvPr id="14" name="Picture 14"/>
            <p:cNvPicPr>
              <a:picLocks noChangeAspect="1"/>
            </p:cNvPicPr>
            <p:nvPr/>
          </p:nvPicPr>
          <p:blipFill>
            <a:blip r:embed="rId5"/>
            <a:srcRect t="2460" b="2460"/>
            <a:stretch>
              <a:fillRect/>
            </a:stretch>
          </p:blipFill>
          <p:spPr>
            <a:xfrm>
              <a:off x="0" y="0"/>
              <a:ext cx="5119553" cy="4867575"/>
            </a:xfrm>
            <a:prstGeom prst="rect">
              <a:avLst/>
            </a:prstGeom>
          </p:spPr>
        </p:pic>
      </p:grpSp>
      <p:sp>
        <p:nvSpPr>
          <p:cNvPr id="15" name="Freeform 15"/>
          <p:cNvSpPr/>
          <p:nvPr/>
        </p:nvSpPr>
        <p:spPr>
          <a:xfrm rot="-5400000">
            <a:off x="11569569" y="1795571"/>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a:off x="9243780" y="3555735"/>
            <a:ext cx="689610" cy="68961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9243780" y="4667710"/>
            <a:ext cx="689610" cy="689610"/>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243780" y="5776420"/>
            <a:ext cx="689610" cy="689610"/>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243780" y="6947438"/>
            <a:ext cx="689610" cy="689610"/>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243780" y="8056149"/>
            <a:ext cx="689610" cy="689610"/>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E009B">
                    <a:alpha val="100000"/>
                  </a:srgbClr>
                </a:gs>
                <a:gs pos="100000">
                  <a:srgbClr val="EB00FF">
                    <a:alpha val="100000"/>
                  </a:srgbClr>
                </a:gs>
              </a:gsLst>
              <a:lin ang="2700000"/>
            </a:gra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10303247" y="1899139"/>
            <a:ext cx="5525779"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SOLUTION</a:t>
            </a:r>
          </a:p>
        </p:txBody>
      </p:sp>
      <p:sp>
        <p:nvSpPr>
          <p:cNvPr id="32" name="TextBox 32"/>
          <p:cNvSpPr txBox="1"/>
          <p:nvPr/>
        </p:nvSpPr>
        <p:spPr>
          <a:xfrm>
            <a:off x="9352714" y="3719995"/>
            <a:ext cx="471743" cy="323130"/>
          </a:xfrm>
          <a:prstGeom prst="rect">
            <a:avLst/>
          </a:prstGeom>
        </p:spPr>
        <p:txBody>
          <a:bodyPr lIns="0" tIns="0" rIns="0" bIns="0" rtlCol="0" anchor="t">
            <a:spAutoFit/>
          </a:bodyPr>
          <a:lstStyle/>
          <a:p>
            <a:pPr algn="ctr">
              <a:lnSpc>
                <a:spcPts val="2645"/>
              </a:lnSpc>
              <a:spcBef>
                <a:spcPct val="0"/>
              </a:spcBef>
            </a:pPr>
            <a:r>
              <a:rPr lang="en-US" sz="1889">
                <a:solidFill>
                  <a:srgbClr val="FFFFFF"/>
                </a:solidFill>
                <a:latin typeface="Open Sans Bold"/>
              </a:rPr>
              <a:t>01</a:t>
            </a:r>
          </a:p>
        </p:txBody>
      </p:sp>
      <p:sp>
        <p:nvSpPr>
          <p:cNvPr id="33" name="TextBox 33"/>
          <p:cNvSpPr txBox="1"/>
          <p:nvPr/>
        </p:nvSpPr>
        <p:spPr>
          <a:xfrm>
            <a:off x="10337114" y="3517635"/>
            <a:ext cx="6092959" cy="727710"/>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Open Sans"/>
              </a:rPr>
              <a:t>We Used Python libraries like  Py2PDF for text extraction which can extract text eficently </a:t>
            </a:r>
          </a:p>
        </p:txBody>
      </p:sp>
      <p:sp>
        <p:nvSpPr>
          <p:cNvPr id="34" name="TextBox 34"/>
          <p:cNvSpPr txBox="1"/>
          <p:nvPr/>
        </p:nvSpPr>
        <p:spPr>
          <a:xfrm>
            <a:off x="10337114" y="4629610"/>
            <a:ext cx="4333680" cy="727710"/>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Open Sans"/>
              </a:rPr>
              <a:t>We Used BERT Tokenizer for the Tokenization process.</a:t>
            </a:r>
          </a:p>
        </p:txBody>
      </p:sp>
      <p:sp>
        <p:nvSpPr>
          <p:cNvPr id="35" name="TextBox 35"/>
          <p:cNvSpPr txBox="1"/>
          <p:nvPr/>
        </p:nvSpPr>
        <p:spPr>
          <a:xfrm>
            <a:off x="10337114" y="5662516"/>
            <a:ext cx="7689995" cy="1099185"/>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Open Sans"/>
              </a:rPr>
              <a:t>We used zero shot classification model named knowledgator/comprehend_it-base from hugging face for document classification purpose </a:t>
            </a:r>
          </a:p>
        </p:txBody>
      </p:sp>
      <p:sp>
        <p:nvSpPr>
          <p:cNvPr id="36" name="TextBox 36"/>
          <p:cNvSpPr txBox="1"/>
          <p:nvPr/>
        </p:nvSpPr>
        <p:spPr>
          <a:xfrm>
            <a:off x="9352714" y="4904198"/>
            <a:ext cx="471743" cy="323130"/>
          </a:xfrm>
          <a:prstGeom prst="rect">
            <a:avLst/>
          </a:prstGeom>
        </p:spPr>
        <p:txBody>
          <a:bodyPr lIns="0" tIns="0" rIns="0" bIns="0" rtlCol="0" anchor="t">
            <a:spAutoFit/>
          </a:bodyPr>
          <a:lstStyle/>
          <a:p>
            <a:pPr algn="ctr">
              <a:lnSpc>
                <a:spcPts val="2645"/>
              </a:lnSpc>
              <a:spcBef>
                <a:spcPct val="0"/>
              </a:spcBef>
            </a:pPr>
            <a:r>
              <a:rPr lang="en-US" sz="1889">
                <a:solidFill>
                  <a:srgbClr val="FFFFFF"/>
                </a:solidFill>
                <a:latin typeface="Open Sans Bold"/>
              </a:rPr>
              <a:t>02</a:t>
            </a:r>
          </a:p>
        </p:txBody>
      </p:sp>
      <p:sp>
        <p:nvSpPr>
          <p:cNvPr id="37" name="TextBox 37"/>
          <p:cNvSpPr txBox="1"/>
          <p:nvPr/>
        </p:nvSpPr>
        <p:spPr>
          <a:xfrm>
            <a:off x="9352714" y="5944606"/>
            <a:ext cx="471743" cy="323130"/>
          </a:xfrm>
          <a:prstGeom prst="rect">
            <a:avLst/>
          </a:prstGeom>
        </p:spPr>
        <p:txBody>
          <a:bodyPr lIns="0" tIns="0" rIns="0" bIns="0" rtlCol="0" anchor="t">
            <a:spAutoFit/>
          </a:bodyPr>
          <a:lstStyle/>
          <a:p>
            <a:pPr algn="ctr">
              <a:lnSpc>
                <a:spcPts val="2645"/>
              </a:lnSpc>
              <a:spcBef>
                <a:spcPct val="0"/>
              </a:spcBef>
            </a:pPr>
            <a:r>
              <a:rPr lang="en-US" sz="1889">
                <a:solidFill>
                  <a:srgbClr val="FFFFFF"/>
                </a:solidFill>
                <a:latin typeface="Open Sans Bold"/>
              </a:rPr>
              <a:t>03</a:t>
            </a:r>
          </a:p>
        </p:txBody>
      </p:sp>
      <p:sp>
        <p:nvSpPr>
          <p:cNvPr id="38" name="TextBox 38"/>
          <p:cNvSpPr txBox="1"/>
          <p:nvPr/>
        </p:nvSpPr>
        <p:spPr>
          <a:xfrm>
            <a:off x="9352714" y="7123256"/>
            <a:ext cx="471743" cy="323130"/>
          </a:xfrm>
          <a:prstGeom prst="rect">
            <a:avLst/>
          </a:prstGeom>
        </p:spPr>
        <p:txBody>
          <a:bodyPr lIns="0" tIns="0" rIns="0" bIns="0" rtlCol="0" anchor="t">
            <a:spAutoFit/>
          </a:bodyPr>
          <a:lstStyle/>
          <a:p>
            <a:pPr algn="ctr">
              <a:lnSpc>
                <a:spcPts val="2645"/>
              </a:lnSpc>
              <a:spcBef>
                <a:spcPct val="0"/>
              </a:spcBef>
            </a:pPr>
            <a:r>
              <a:rPr lang="en-US" sz="1889">
                <a:solidFill>
                  <a:srgbClr val="FFFFFF"/>
                </a:solidFill>
                <a:latin typeface="Open Sans Bold"/>
              </a:rPr>
              <a:t>04</a:t>
            </a:r>
          </a:p>
        </p:txBody>
      </p:sp>
      <p:sp>
        <p:nvSpPr>
          <p:cNvPr id="39" name="TextBox 39"/>
          <p:cNvSpPr txBox="1"/>
          <p:nvPr/>
        </p:nvSpPr>
        <p:spPr>
          <a:xfrm>
            <a:off x="10219140" y="6909338"/>
            <a:ext cx="7235854" cy="727710"/>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Open Sans"/>
              </a:rPr>
              <a:t>We fine tuned our model  by training on the given dataset and passing valid training arguments .</a:t>
            </a:r>
          </a:p>
        </p:txBody>
      </p:sp>
      <p:sp>
        <p:nvSpPr>
          <p:cNvPr id="40" name="TextBox 40"/>
          <p:cNvSpPr txBox="1"/>
          <p:nvPr/>
        </p:nvSpPr>
        <p:spPr>
          <a:xfrm>
            <a:off x="9352714" y="8205214"/>
            <a:ext cx="471743" cy="323130"/>
          </a:xfrm>
          <a:prstGeom prst="rect">
            <a:avLst/>
          </a:prstGeom>
        </p:spPr>
        <p:txBody>
          <a:bodyPr lIns="0" tIns="0" rIns="0" bIns="0" rtlCol="0" anchor="t">
            <a:spAutoFit/>
          </a:bodyPr>
          <a:lstStyle/>
          <a:p>
            <a:pPr algn="ctr">
              <a:lnSpc>
                <a:spcPts val="2645"/>
              </a:lnSpc>
              <a:spcBef>
                <a:spcPct val="0"/>
              </a:spcBef>
            </a:pPr>
            <a:r>
              <a:rPr lang="en-US" sz="1889">
                <a:solidFill>
                  <a:srgbClr val="FFFFFF"/>
                </a:solidFill>
                <a:latin typeface="Open Sans Bold"/>
              </a:rPr>
              <a:t>05</a:t>
            </a:r>
          </a:p>
        </p:txBody>
      </p:sp>
      <p:sp>
        <p:nvSpPr>
          <p:cNvPr id="41" name="TextBox 41"/>
          <p:cNvSpPr txBox="1"/>
          <p:nvPr/>
        </p:nvSpPr>
        <p:spPr>
          <a:xfrm>
            <a:off x="10219140" y="7998999"/>
            <a:ext cx="7235854" cy="727710"/>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Open Sans"/>
              </a:rPr>
              <a:t>Build an Interface using Streamlit Platform which takes input PDF files and outputs the model results .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0521"/>
        </a:solidFill>
        <a:effectLst/>
      </p:bgPr>
    </p:bg>
    <p:spTree>
      <p:nvGrpSpPr>
        <p:cNvPr id="1" name=""/>
        <p:cNvGrpSpPr/>
        <p:nvPr/>
      </p:nvGrpSpPr>
      <p:grpSpPr>
        <a:xfrm>
          <a:off x="0" y="0"/>
          <a:ext cx="0" cy="0"/>
          <a:chOff x="0" y="0"/>
          <a:chExt cx="0" cy="0"/>
        </a:xfrm>
      </p:grpSpPr>
      <p:sp>
        <p:nvSpPr>
          <p:cNvPr id="2" name="Freeform 2"/>
          <p:cNvSpPr/>
          <p:nvPr/>
        </p:nvSpPr>
        <p:spPr>
          <a:xfrm rot="-5400000">
            <a:off x="7906612" y="-275850"/>
            <a:ext cx="463982" cy="4760457"/>
          </a:xfrm>
          <a:custGeom>
            <a:avLst/>
            <a:gdLst/>
            <a:ahLst/>
            <a:cxnLst/>
            <a:rect l="l" t="t" r="r" b="b"/>
            <a:pathLst>
              <a:path w="463982" h="4760457">
                <a:moveTo>
                  <a:pt x="0" y="0"/>
                </a:moveTo>
                <a:lnTo>
                  <a:pt x="463982" y="0"/>
                </a:lnTo>
                <a:lnTo>
                  <a:pt x="463982" y="4760458"/>
                </a:lnTo>
                <a:lnTo>
                  <a:pt x="0" y="47604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18144623" y="8078534"/>
            <a:ext cx="143377" cy="1179766"/>
            <a:chOff x="0" y="0"/>
            <a:chExt cx="46272" cy="380749"/>
          </a:xfrm>
        </p:grpSpPr>
        <p:sp>
          <p:nvSpPr>
            <p:cNvPr id="4" name="Freeform 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5" name="TextBox 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1326046" y="1872388"/>
            <a:ext cx="15310884" cy="8229600"/>
          </a:xfrm>
          <a:prstGeom prst="rect">
            <a:avLst/>
          </a:prstGeom>
        </p:spPr>
      </p:pic>
      <p:sp>
        <p:nvSpPr>
          <p:cNvPr id="7" name="TextBox 7"/>
          <p:cNvSpPr txBox="1"/>
          <p:nvPr/>
        </p:nvSpPr>
        <p:spPr>
          <a:xfrm>
            <a:off x="-119375" y="685678"/>
            <a:ext cx="18407375" cy="1186710"/>
          </a:xfrm>
          <a:prstGeom prst="rect">
            <a:avLst/>
          </a:prstGeom>
        </p:spPr>
        <p:txBody>
          <a:bodyPr lIns="0" tIns="0" rIns="0" bIns="0" rtlCol="0" anchor="t">
            <a:spAutoFit/>
          </a:bodyPr>
          <a:lstStyle/>
          <a:p>
            <a:pPr algn="ctr">
              <a:lnSpc>
                <a:spcPts val="9665"/>
              </a:lnSpc>
              <a:spcBef>
                <a:spcPct val="0"/>
              </a:spcBef>
            </a:pPr>
            <a:r>
              <a:rPr lang="en-US" sz="6904" dirty="0">
                <a:solidFill>
                  <a:srgbClr val="FFFFFF"/>
                </a:solidFill>
                <a:latin typeface="Bicubik"/>
              </a:rPr>
              <a:t>END PRODUCT DEMONSTRATION</a:t>
            </a:r>
          </a:p>
        </p:txBody>
      </p:sp>
    </p:spTree>
  </p:cSld>
  <p:clrMapOvr>
    <a:masterClrMapping/>
  </p:clrMapOvr>
  <p:timing>
    <p:tnLst>
      <p:par>
        <p:cTn id="1" dur="indefinite" restart="never" nodeType="tmRoot">
          <p:childTnLst>
            <p:video>
              <p:cMediaNode vol="0">
                <p:cTn id="2"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sp>
      <p:grpSp>
        <p:nvGrpSpPr>
          <p:cNvPr id="3" name="Group 3"/>
          <p:cNvGrpSpPr/>
          <p:nvPr/>
        </p:nvGrpSpPr>
        <p:grpSpPr>
          <a:xfrm>
            <a:off x="18144623" y="8078534"/>
            <a:ext cx="143377" cy="1179766"/>
            <a:chOff x="0" y="0"/>
            <a:chExt cx="46272" cy="380749"/>
          </a:xfrm>
        </p:grpSpPr>
        <p:sp>
          <p:nvSpPr>
            <p:cNvPr id="4" name="Freeform 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5" name="TextBox 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3137137" y="1028700"/>
            <a:ext cx="4122163" cy="5040082"/>
            <a:chOff x="0" y="0"/>
            <a:chExt cx="589852" cy="721200"/>
          </a:xfrm>
        </p:grpSpPr>
        <p:sp>
          <p:nvSpPr>
            <p:cNvPr id="7" name="Freeform 7"/>
            <p:cNvSpPr/>
            <p:nvPr/>
          </p:nvSpPr>
          <p:spPr>
            <a:xfrm>
              <a:off x="0" y="0"/>
              <a:ext cx="589852" cy="721200"/>
            </a:xfrm>
            <a:custGeom>
              <a:avLst/>
              <a:gdLst/>
              <a:ahLst/>
              <a:cxnLst/>
              <a:rect l="l" t="t" r="r" b="b"/>
              <a:pathLst>
                <a:path w="589852" h="721200">
                  <a:moveTo>
                    <a:pt x="0" y="0"/>
                  </a:moveTo>
                  <a:lnTo>
                    <a:pt x="589852" y="0"/>
                  </a:lnTo>
                  <a:lnTo>
                    <a:pt x="589852" y="721200"/>
                  </a:lnTo>
                  <a:lnTo>
                    <a:pt x="0" y="721200"/>
                  </a:lnTo>
                  <a:close/>
                </a:path>
              </a:pathLst>
            </a:custGeom>
            <a:gradFill rotWithShape="1">
              <a:gsLst>
                <a:gs pos="0">
                  <a:srgbClr val="6E009B">
                    <a:alpha val="100000"/>
                  </a:srgbClr>
                </a:gs>
                <a:gs pos="100000">
                  <a:srgbClr val="EB00FF">
                    <a:alpha val="100000"/>
                  </a:srgbClr>
                </a:gs>
              </a:gsLst>
              <a:lin ang="2700000"/>
            </a:gradFill>
          </p:spPr>
        </p:sp>
        <p:sp>
          <p:nvSpPr>
            <p:cNvPr id="8" name="TextBox 8"/>
            <p:cNvSpPr txBox="1"/>
            <p:nvPr/>
          </p:nvSpPr>
          <p:spPr>
            <a:xfrm>
              <a:off x="0" y="-38100"/>
              <a:ext cx="589852" cy="7593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512846" y="1290237"/>
            <a:ext cx="7604300" cy="8996763"/>
            <a:chOff x="0" y="0"/>
            <a:chExt cx="10139066" cy="11995685"/>
          </a:xfrm>
        </p:grpSpPr>
        <p:pic>
          <p:nvPicPr>
            <p:cNvPr id="10" name="Picture 10"/>
            <p:cNvPicPr>
              <a:picLocks noChangeAspect="1"/>
            </p:cNvPicPr>
            <p:nvPr/>
          </p:nvPicPr>
          <p:blipFill>
            <a:blip r:embed="rId3"/>
            <a:srcRect r="23723"/>
            <a:stretch>
              <a:fillRect/>
            </a:stretch>
          </p:blipFill>
          <p:spPr>
            <a:xfrm>
              <a:off x="0" y="0"/>
              <a:ext cx="10139066" cy="11995685"/>
            </a:xfrm>
            <a:prstGeom prst="rect">
              <a:avLst/>
            </a:prstGeom>
          </p:spPr>
        </p:pic>
      </p:grpSp>
      <p:sp>
        <p:nvSpPr>
          <p:cNvPr id="11" name="Freeform 11"/>
          <p:cNvSpPr/>
          <p:nvPr/>
        </p:nvSpPr>
        <p:spPr>
          <a:xfrm rot="-5400000">
            <a:off x="1788370" y="872541"/>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673429" y="976110"/>
            <a:ext cx="7811940"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TEXT EXTRACTION</a:t>
            </a:r>
          </a:p>
        </p:txBody>
      </p:sp>
      <p:sp>
        <p:nvSpPr>
          <p:cNvPr id="13" name="TextBox 13"/>
          <p:cNvSpPr txBox="1"/>
          <p:nvPr/>
        </p:nvSpPr>
        <p:spPr>
          <a:xfrm>
            <a:off x="810643" y="2851219"/>
            <a:ext cx="7203634" cy="6014987"/>
          </a:xfrm>
          <a:prstGeom prst="rect">
            <a:avLst/>
          </a:prstGeom>
        </p:spPr>
        <p:txBody>
          <a:bodyPr lIns="0" tIns="0" rIns="0" bIns="0" rtlCol="0" anchor="t">
            <a:spAutoFit/>
          </a:bodyPr>
          <a:lstStyle/>
          <a:p>
            <a:pPr>
              <a:lnSpc>
                <a:spcPts val="4376"/>
              </a:lnSpc>
            </a:pPr>
            <a:r>
              <a:rPr lang="en-US" sz="3125">
                <a:solidFill>
                  <a:srgbClr val="FFFFFF"/>
                </a:solidFill>
                <a:latin typeface="Open Sans"/>
              </a:rPr>
              <a:t>The Python code utilizes the PyPDF2 library to extract text from a PDF document. PDF, which stands for Portable Document Format, is a widely used file format for presenting documents in a manner independent of application software, hardware, and operating systems. The code takes a PDF file as input and returns the extracted text from all its pages.</a:t>
            </a:r>
          </a:p>
          <a:p>
            <a:pPr>
              <a:lnSpc>
                <a:spcPts val="4376"/>
              </a:lnSpc>
            </a:pPr>
            <a:endParaRPr lang="en-US" sz="3125">
              <a:solidFill>
                <a:srgbClr val="FFFFFF"/>
              </a:solidFill>
              <a:latin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sp>
      <p:grpSp>
        <p:nvGrpSpPr>
          <p:cNvPr id="3" name="Group 3"/>
          <p:cNvGrpSpPr/>
          <p:nvPr/>
        </p:nvGrpSpPr>
        <p:grpSpPr>
          <a:xfrm>
            <a:off x="18144623" y="8078534"/>
            <a:ext cx="143377" cy="1179766"/>
            <a:chOff x="0" y="0"/>
            <a:chExt cx="46272" cy="380749"/>
          </a:xfrm>
        </p:grpSpPr>
        <p:sp>
          <p:nvSpPr>
            <p:cNvPr id="4" name="Freeform 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5" name="TextBox 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3137137" y="1028700"/>
            <a:ext cx="4122163" cy="5040082"/>
            <a:chOff x="0" y="0"/>
            <a:chExt cx="589852" cy="721200"/>
          </a:xfrm>
        </p:grpSpPr>
        <p:sp>
          <p:nvSpPr>
            <p:cNvPr id="7" name="Freeform 7"/>
            <p:cNvSpPr/>
            <p:nvPr/>
          </p:nvSpPr>
          <p:spPr>
            <a:xfrm>
              <a:off x="0" y="0"/>
              <a:ext cx="589852" cy="721200"/>
            </a:xfrm>
            <a:custGeom>
              <a:avLst/>
              <a:gdLst/>
              <a:ahLst/>
              <a:cxnLst/>
              <a:rect l="l" t="t" r="r" b="b"/>
              <a:pathLst>
                <a:path w="589852" h="721200">
                  <a:moveTo>
                    <a:pt x="0" y="0"/>
                  </a:moveTo>
                  <a:lnTo>
                    <a:pt x="589852" y="0"/>
                  </a:lnTo>
                  <a:lnTo>
                    <a:pt x="589852" y="721200"/>
                  </a:lnTo>
                  <a:lnTo>
                    <a:pt x="0" y="721200"/>
                  </a:lnTo>
                  <a:close/>
                </a:path>
              </a:pathLst>
            </a:custGeom>
            <a:gradFill rotWithShape="1">
              <a:gsLst>
                <a:gs pos="0">
                  <a:srgbClr val="6E009B">
                    <a:alpha val="100000"/>
                  </a:srgbClr>
                </a:gs>
                <a:gs pos="100000">
                  <a:srgbClr val="EB00FF">
                    <a:alpha val="100000"/>
                  </a:srgbClr>
                </a:gs>
              </a:gsLst>
              <a:lin ang="2700000"/>
            </a:gradFill>
          </p:spPr>
        </p:sp>
        <p:sp>
          <p:nvSpPr>
            <p:cNvPr id="8" name="TextBox 8"/>
            <p:cNvSpPr txBox="1"/>
            <p:nvPr/>
          </p:nvSpPr>
          <p:spPr>
            <a:xfrm>
              <a:off x="0" y="-38100"/>
              <a:ext cx="589852" cy="7593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844202" y="1850565"/>
            <a:ext cx="6585871" cy="8436435"/>
            <a:chOff x="0" y="0"/>
            <a:chExt cx="8781161" cy="11248581"/>
          </a:xfrm>
        </p:grpSpPr>
        <p:pic>
          <p:nvPicPr>
            <p:cNvPr id="10" name="Picture 10"/>
            <p:cNvPicPr>
              <a:picLocks noChangeAspect="1"/>
            </p:cNvPicPr>
            <p:nvPr/>
          </p:nvPicPr>
          <p:blipFill>
            <a:blip r:embed="rId3"/>
            <a:srcRect l="10967" r="10967"/>
            <a:stretch>
              <a:fillRect/>
            </a:stretch>
          </p:blipFill>
          <p:spPr>
            <a:xfrm>
              <a:off x="0" y="0"/>
              <a:ext cx="8781161" cy="11248581"/>
            </a:xfrm>
            <a:prstGeom prst="rect">
              <a:avLst/>
            </a:prstGeom>
          </p:spPr>
        </p:pic>
      </p:grpSp>
      <p:sp>
        <p:nvSpPr>
          <p:cNvPr id="11" name="Freeform 11"/>
          <p:cNvSpPr/>
          <p:nvPr/>
        </p:nvSpPr>
        <p:spPr>
          <a:xfrm rot="-5400000">
            <a:off x="1788370" y="872541"/>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673429" y="976110"/>
            <a:ext cx="7453953"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BERT TOKENIZER </a:t>
            </a:r>
          </a:p>
        </p:txBody>
      </p:sp>
      <p:sp>
        <p:nvSpPr>
          <p:cNvPr id="13" name="TextBox 13"/>
          <p:cNvSpPr txBox="1"/>
          <p:nvPr/>
        </p:nvSpPr>
        <p:spPr>
          <a:xfrm>
            <a:off x="292412" y="2120114"/>
            <a:ext cx="9676307" cy="7579991"/>
          </a:xfrm>
          <a:prstGeom prst="rect">
            <a:avLst/>
          </a:prstGeom>
        </p:spPr>
        <p:txBody>
          <a:bodyPr lIns="0" tIns="0" rIns="0" bIns="0" rtlCol="0" anchor="t">
            <a:spAutoFit/>
          </a:bodyPr>
          <a:lstStyle/>
          <a:p>
            <a:pPr>
              <a:lnSpc>
                <a:spcPts val="4305"/>
              </a:lnSpc>
            </a:pPr>
            <a:endParaRPr/>
          </a:p>
          <a:p>
            <a:pPr marL="663925" lvl="1" indent="-331962">
              <a:lnSpc>
                <a:spcPts val="4305"/>
              </a:lnSpc>
              <a:buFont typeface="Arial"/>
              <a:buChar char="•"/>
            </a:pPr>
            <a:r>
              <a:rPr lang="en-US" sz="3075">
                <a:solidFill>
                  <a:srgbClr val="FFFFFF"/>
                </a:solidFill>
                <a:latin typeface="Open Sans"/>
              </a:rPr>
              <a:t> The BERT tokenizer automatically breaks down input text into subword tokens. This process ensures that the model receives a consistent and standardized input format across different tasks and datasets.</a:t>
            </a:r>
          </a:p>
          <a:p>
            <a:pPr>
              <a:lnSpc>
                <a:spcPts val="4305"/>
              </a:lnSpc>
            </a:pPr>
            <a:endParaRPr lang="en-US" sz="3075">
              <a:solidFill>
                <a:srgbClr val="FFFFFF"/>
              </a:solidFill>
              <a:latin typeface="Open Sans"/>
            </a:endParaRPr>
          </a:p>
          <a:p>
            <a:pPr marL="663925" lvl="1" indent="-331962">
              <a:lnSpc>
                <a:spcPts val="4305"/>
              </a:lnSpc>
              <a:buFont typeface="Arial"/>
              <a:buChar char="•"/>
            </a:pPr>
            <a:r>
              <a:rPr lang="en-US" sz="3075">
                <a:solidFill>
                  <a:srgbClr val="FFFFFF"/>
                </a:solidFill>
                <a:latin typeface="Open Sans"/>
              </a:rPr>
              <a:t>One of the key advantages of the BERT tokenizer is its ability to generate contextualized word embeddings. By encoding each token with positional and segment embeddings, the tokenizer preserves the contextual information necessary for understanding the meaning of words in their surrounding context.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sp>
      <p:grpSp>
        <p:nvGrpSpPr>
          <p:cNvPr id="3" name="Group 3"/>
          <p:cNvGrpSpPr/>
          <p:nvPr/>
        </p:nvGrpSpPr>
        <p:grpSpPr>
          <a:xfrm>
            <a:off x="18144623" y="8078534"/>
            <a:ext cx="143377" cy="1179766"/>
            <a:chOff x="0" y="0"/>
            <a:chExt cx="46272" cy="380749"/>
          </a:xfrm>
        </p:grpSpPr>
        <p:sp>
          <p:nvSpPr>
            <p:cNvPr id="4" name="Freeform 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5" name="TextBox 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3137137" y="1028700"/>
            <a:ext cx="4122163" cy="5040082"/>
            <a:chOff x="0" y="0"/>
            <a:chExt cx="589852" cy="721200"/>
          </a:xfrm>
        </p:grpSpPr>
        <p:sp>
          <p:nvSpPr>
            <p:cNvPr id="7" name="Freeform 7"/>
            <p:cNvSpPr/>
            <p:nvPr/>
          </p:nvSpPr>
          <p:spPr>
            <a:xfrm>
              <a:off x="0" y="0"/>
              <a:ext cx="589852" cy="721200"/>
            </a:xfrm>
            <a:custGeom>
              <a:avLst/>
              <a:gdLst/>
              <a:ahLst/>
              <a:cxnLst/>
              <a:rect l="l" t="t" r="r" b="b"/>
              <a:pathLst>
                <a:path w="589852" h="721200">
                  <a:moveTo>
                    <a:pt x="0" y="0"/>
                  </a:moveTo>
                  <a:lnTo>
                    <a:pt x="589852" y="0"/>
                  </a:lnTo>
                  <a:lnTo>
                    <a:pt x="589852" y="721200"/>
                  </a:lnTo>
                  <a:lnTo>
                    <a:pt x="0" y="721200"/>
                  </a:lnTo>
                  <a:close/>
                </a:path>
              </a:pathLst>
            </a:custGeom>
            <a:gradFill rotWithShape="1">
              <a:gsLst>
                <a:gs pos="0">
                  <a:srgbClr val="6E009B">
                    <a:alpha val="100000"/>
                  </a:srgbClr>
                </a:gs>
                <a:gs pos="100000">
                  <a:srgbClr val="EB00FF">
                    <a:alpha val="100000"/>
                  </a:srgbClr>
                </a:gs>
              </a:gsLst>
              <a:lin ang="2700000"/>
            </a:gradFill>
          </p:spPr>
        </p:sp>
        <p:sp>
          <p:nvSpPr>
            <p:cNvPr id="8" name="TextBox 8"/>
            <p:cNvSpPr txBox="1"/>
            <p:nvPr/>
          </p:nvSpPr>
          <p:spPr>
            <a:xfrm>
              <a:off x="0" y="-38100"/>
              <a:ext cx="589852" cy="7593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844202" y="1850565"/>
            <a:ext cx="6585871" cy="8436435"/>
            <a:chOff x="0" y="0"/>
            <a:chExt cx="8781161" cy="11248581"/>
          </a:xfrm>
        </p:grpSpPr>
        <p:pic>
          <p:nvPicPr>
            <p:cNvPr id="10" name="Picture 10"/>
            <p:cNvPicPr>
              <a:picLocks noChangeAspect="1"/>
            </p:cNvPicPr>
            <p:nvPr/>
          </p:nvPicPr>
          <p:blipFill>
            <a:blip r:embed="rId3"/>
            <a:srcRect l="10967" r="10967"/>
            <a:stretch>
              <a:fillRect/>
            </a:stretch>
          </p:blipFill>
          <p:spPr>
            <a:xfrm>
              <a:off x="0" y="0"/>
              <a:ext cx="8781161" cy="11248581"/>
            </a:xfrm>
            <a:prstGeom prst="rect">
              <a:avLst/>
            </a:prstGeom>
          </p:spPr>
        </p:pic>
      </p:grpSp>
      <p:sp>
        <p:nvSpPr>
          <p:cNvPr id="11" name="Freeform 11"/>
          <p:cNvSpPr/>
          <p:nvPr/>
        </p:nvSpPr>
        <p:spPr>
          <a:xfrm rot="-5400000">
            <a:off x="1508206" y="735624"/>
            <a:ext cx="240808" cy="2470689"/>
          </a:xfrm>
          <a:custGeom>
            <a:avLst/>
            <a:gdLst/>
            <a:ahLst/>
            <a:cxnLst/>
            <a:rect l="l" t="t" r="r" b="b"/>
            <a:pathLst>
              <a:path w="240808" h="2470689">
                <a:moveTo>
                  <a:pt x="0" y="0"/>
                </a:moveTo>
                <a:lnTo>
                  <a:pt x="240808" y="0"/>
                </a:lnTo>
                <a:lnTo>
                  <a:pt x="240808" y="2470689"/>
                </a:lnTo>
                <a:lnTo>
                  <a:pt x="0" y="24706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233569" y="906035"/>
            <a:ext cx="11956848" cy="879409"/>
          </a:xfrm>
          <a:prstGeom prst="rect">
            <a:avLst/>
          </a:prstGeom>
        </p:spPr>
        <p:txBody>
          <a:bodyPr lIns="0" tIns="0" rIns="0" bIns="0" rtlCol="0" anchor="t">
            <a:spAutoFit/>
          </a:bodyPr>
          <a:lstStyle/>
          <a:p>
            <a:pPr>
              <a:lnSpc>
                <a:spcPts val="7178"/>
              </a:lnSpc>
              <a:spcBef>
                <a:spcPct val="0"/>
              </a:spcBef>
            </a:pPr>
            <a:r>
              <a:rPr lang="en-US" sz="5127">
                <a:solidFill>
                  <a:srgbClr val="FFFFFF"/>
                </a:solidFill>
                <a:latin typeface="Bicubik"/>
              </a:rPr>
              <a:t>MODEL:COMPREHEND_IT_BASE </a:t>
            </a:r>
          </a:p>
        </p:txBody>
      </p:sp>
      <p:sp>
        <p:nvSpPr>
          <p:cNvPr id="13" name="TextBox 13"/>
          <p:cNvSpPr txBox="1"/>
          <p:nvPr/>
        </p:nvSpPr>
        <p:spPr>
          <a:xfrm>
            <a:off x="673429" y="2300923"/>
            <a:ext cx="8357741" cy="7181215"/>
          </a:xfrm>
          <a:prstGeom prst="rect">
            <a:avLst/>
          </a:prstGeom>
        </p:spPr>
        <p:txBody>
          <a:bodyPr lIns="0" tIns="0" rIns="0" bIns="0" rtlCol="0" anchor="t">
            <a:spAutoFit/>
          </a:bodyPr>
          <a:lstStyle/>
          <a:p>
            <a:pPr>
              <a:lnSpc>
                <a:spcPts val="4759"/>
              </a:lnSpc>
            </a:pPr>
            <a:r>
              <a:rPr lang="en-US" sz="3399">
                <a:solidFill>
                  <a:srgbClr val="FFFFFF"/>
                </a:solidFill>
                <a:latin typeface="Canva Sans"/>
              </a:rPr>
              <a:t>Text classification model designed for multi-label text classification tasks, with output scoring. Works in zero and few-shot learning settings. Could be used for:</a:t>
            </a:r>
          </a:p>
          <a:p>
            <a:pPr marL="734059" lvl="1" indent="-367030">
              <a:lnSpc>
                <a:spcPts val="4759"/>
              </a:lnSpc>
              <a:buFont typeface="Arial"/>
              <a:buChar char="•"/>
            </a:pPr>
            <a:r>
              <a:rPr lang="en-US" sz="3399">
                <a:solidFill>
                  <a:srgbClr val="FFFFFF"/>
                </a:solidFill>
                <a:latin typeface="Canva Sans"/>
              </a:rPr>
              <a:t>Text classification</a:t>
            </a:r>
          </a:p>
          <a:p>
            <a:pPr marL="734059" lvl="1" indent="-367030">
              <a:lnSpc>
                <a:spcPts val="4759"/>
              </a:lnSpc>
              <a:buFont typeface="Arial"/>
              <a:buChar char="•"/>
            </a:pPr>
            <a:r>
              <a:rPr lang="en-US" sz="3399">
                <a:solidFill>
                  <a:srgbClr val="FFFFFF"/>
                </a:solidFill>
                <a:latin typeface="Canva Sans"/>
              </a:rPr>
              <a:t>Reranking of search results</a:t>
            </a:r>
          </a:p>
          <a:p>
            <a:pPr marL="734059" lvl="1" indent="-367030">
              <a:lnSpc>
                <a:spcPts val="4759"/>
              </a:lnSpc>
              <a:buFont typeface="Arial"/>
              <a:buChar char="•"/>
            </a:pPr>
            <a:r>
              <a:rPr lang="en-US" sz="3399">
                <a:solidFill>
                  <a:srgbClr val="FFFFFF"/>
                </a:solidFill>
                <a:latin typeface="Canva Sans"/>
              </a:rPr>
              <a:t>Named-entity classification</a:t>
            </a:r>
          </a:p>
          <a:p>
            <a:pPr marL="734059" lvl="1" indent="-367030">
              <a:lnSpc>
                <a:spcPts val="4759"/>
              </a:lnSpc>
              <a:buFont typeface="Arial"/>
              <a:buChar char="•"/>
            </a:pPr>
            <a:r>
              <a:rPr lang="en-US" sz="3399">
                <a:solidFill>
                  <a:srgbClr val="FFFFFF"/>
                </a:solidFill>
                <a:latin typeface="Canva Sans"/>
              </a:rPr>
              <a:t>Relation classification</a:t>
            </a:r>
          </a:p>
          <a:p>
            <a:pPr marL="734059" lvl="1" indent="-367030">
              <a:lnSpc>
                <a:spcPts val="4759"/>
              </a:lnSpc>
              <a:buFont typeface="Arial"/>
              <a:buChar char="•"/>
            </a:pPr>
            <a:r>
              <a:rPr lang="en-US" sz="3399">
                <a:solidFill>
                  <a:srgbClr val="FFFFFF"/>
                </a:solidFill>
                <a:latin typeface="Canva Sans"/>
              </a:rPr>
              <a:t>Entity linking</a:t>
            </a:r>
          </a:p>
          <a:p>
            <a:pPr marL="734059" lvl="1" indent="-367030">
              <a:lnSpc>
                <a:spcPts val="4759"/>
              </a:lnSpc>
              <a:buFont typeface="Arial"/>
              <a:buChar char="•"/>
            </a:pPr>
            <a:r>
              <a:rPr lang="en-US" sz="3399">
                <a:solidFill>
                  <a:srgbClr val="FFFFFF"/>
                </a:solidFill>
                <a:latin typeface="Canva Sans"/>
              </a:rPr>
              <a:t>Q&amp;A</a:t>
            </a:r>
          </a:p>
          <a:p>
            <a:pPr>
              <a:lnSpc>
                <a:spcPts val="4759"/>
              </a:lnSpc>
            </a:pPr>
            <a:endParaRPr lang="en-US" sz="3399">
              <a:solidFill>
                <a:srgbClr val="FFFFFF"/>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sp>
      <p:grpSp>
        <p:nvGrpSpPr>
          <p:cNvPr id="3" name="Group 3"/>
          <p:cNvGrpSpPr/>
          <p:nvPr/>
        </p:nvGrpSpPr>
        <p:grpSpPr>
          <a:xfrm>
            <a:off x="18144623" y="8078534"/>
            <a:ext cx="143377" cy="1179766"/>
            <a:chOff x="0" y="0"/>
            <a:chExt cx="46272" cy="380749"/>
          </a:xfrm>
        </p:grpSpPr>
        <p:sp>
          <p:nvSpPr>
            <p:cNvPr id="4" name="Freeform 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5" name="TextBox 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3137137" y="1028700"/>
            <a:ext cx="4122163" cy="5040082"/>
            <a:chOff x="0" y="0"/>
            <a:chExt cx="589852" cy="721200"/>
          </a:xfrm>
        </p:grpSpPr>
        <p:sp>
          <p:nvSpPr>
            <p:cNvPr id="7" name="Freeform 7"/>
            <p:cNvSpPr/>
            <p:nvPr/>
          </p:nvSpPr>
          <p:spPr>
            <a:xfrm>
              <a:off x="0" y="0"/>
              <a:ext cx="589852" cy="721200"/>
            </a:xfrm>
            <a:custGeom>
              <a:avLst/>
              <a:gdLst/>
              <a:ahLst/>
              <a:cxnLst/>
              <a:rect l="l" t="t" r="r" b="b"/>
              <a:pathLst>
                <a:path w="589852" h="721200">
                  <a:moveTo>
                    <a:pt x="0" y="0"/>
                  </a:moveTo>
                  <a:lnTo>
                    <a:pt x="589852" y="0"/>
                  </a:lnTo>
                  <a:lnTo>
                    <a:pt x="589852" y="721200"/>
                  </a:lnTo>
                  <a:lnTo>
                    <a:pt x="0" y="721200"/>
                  </a:lnTo>
                  <a:close/>
                </a:path>
              </a:pathLst>
            </a:custGeom>
            <a:gradFill rotWithShape="1">
              <a:gsLst>
                <a:gs pos="0">
                  <a:srgbClr val="6E009B">
                    <a:alpha val="100000"/>
                  </a:srgbClr>
                </a:gs>
                <a:gs pos="100000">
                  <a:srgbClr val="EB00FF">
                    <a:alpha val="100000"/>
                  </a:srgbClr>
                </a:gs>
              </a:gsLst>
              <a:lin ang="2700000"/>
            </a:gradFill>
          </p:spPr>
        </p:sp>
        <p:sp>
          <p:nvSpPr>
            <p:cNvPr id="8" name="TextBox 8"/>
            <p:cNvSpPr txBox="1"/>
            <p:nvPr/>
          </p:nvSpPr>
          <p:spPr>
            <a:xfrm>
              <a:off x="0" y="-38100"/>
              <a:ext cx="589852" cy="7593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844202" y="1850565"/>
            <a:ext cx="6585871" cy="8436435"/>
            <a:chOff x="0" y="0"/>
            <a:chExt cx="8781161" cy="11248581"/>
          </a:xfrm>
        </p:grpSpPr>
        <p:pic>
          <p:nvPicPr>
            <p:cNvPr id="10" name="Picture 10"/>
            <p:cNvPicPr>
              <a:picLocks noChangeAspect="1"/>
            </p:cNvPicPr>
            <p:nvPr/>
          </p:nvPicPr>
          <p:blipFill>
            <a:blip r:embed="rId3"/>
            <a:srcRect l="10967" r="10967"/>
            <a:stretch>
              <a:fillRect/>
            </a:stretch>
          </p:blipFill>
          <p:spPr>
            <a:xfrm>
              <a:off x="0" y="0"/>
              <a:ext cx="8781161" cy="11248581"/>
            </a:xfrm>
            <a:prstGeom prst="rect">
              <a:avLst/>
            </a:prstGeom>
          </p:spPr>
        </p:pic>
      </p:grpSp>
      <p:sp>
        <p:nvSpPr>
          <p:cNvPr id="11" name="Freeform 11"/>
          <p:cNvSpPr/>
          <p:nvPr/>
        </p:nvSpPr>
        <p:spPr>
          <a:xfrm rot="-5400000">
            <a:off x="1788370" y="872541"/>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17997" y="976110"/>
            <a:ext cx="12590293" cy="1004505"/>
          </a:xfrm>
          <a:prstGeom prst="rect">
            <a:avLst/>
          </a:prstGeom>
        </p:spPr>
        <p:txBody>
          <a:bodyPr lIns="0" tIns="0" rIns="0" bIns="0" rtlCol="0" anchor="t">
            <a:spAutoFit/>
          </a:bodyPr>
          <a:lstStyle/>
          <a:p>
            <a:pPr algn="just">
              <a:lnSpc>
                <a:spcPts val="8158"/>
              </a:lnSpc>
              <a:spcBef>
                <a:spcPct val="0"/>
              </a:spcBef>
            </a:pPr>
            <a:r>
              <a:rPr lang="en-US" sz="5827">
                <a:solidFill>
                  <a:srgbClr val="FFFFFF"/>
                </a:solidFill>
                <a:latin typeface="Bicubik"/>
              </a:rPr>
              <a:t>ZERO SHOT CLASSIFICATION </a:t>
            </a:r>
          </a:p>
        </p:txBody>
      </p:sp>
      <p:sp>
        <p:nvSpPr>
          <p:cNvPr id="13" name="TextBox 13"/>
          <p:cNvSpPr txBox="1"/>
          <p:nvPr/>
        </p:nvSpPr>
        <p:spPr>
          <a:xfrm>
            <a:off x="117997" y="2488398"/>
            <a:ext cx="9411708" cy="6180019"/>
          </a:xfrm>
          <a:prstGeom prst="rect">
            <a:avLst/>
          </a:prstGeom>
        </p:spPr>
        <p:txBody>
          <a:bodyPr lIns="0" tIns="0" rIns="0" bIns="0" rtlCol="0" anchor="t">
            <a:spAutoFit/>
          </a:bodyPr>
          <a:lstStyle/>
          <a:p>
            <a:pPr marL="581238" lvl="1" indent="-290619" algn="just">
              <a:lnSpc>
                <a:spcPts val="3769"/>
              </a:lnSpc>
              <a:buFont typeface="Arial"/>
              <a:buChar char="•"/>
            </a:pPr>
            <a:r>
              <a:rPr lang="en-US" sz="2692">
                <a:solidFill>
                  <a:srgbClr val="FFFFFF"/>
                </a:solidFill>
                <a:latin typeface="Open Sans"/>
              </a:rPr>
              <a:t>Zero-shot classification is a machine learning approach in which a model can classify data into multiple classes without any specific training examples for those classes. This method, which leverages a pre-trained language model, can be thought of as an instance of transfer learning which generally refers to using a model trained for one task in a different application than what it was originally trained for.</a:t>
            </a:r>
          </a:p>
          <a:p>
            <a:pPr algn="just">
              <a:lnSpc>
                <a:spcPts val="3769"/>
              </a:lnSpc>
            </a:pPr>
            <a:endParaRPr lang="en-US" sz="2692">
              <a:solidFill>
                <a:srgbClr val="FFFFFF"/>
              </a:solidFill>
              <a:latin typeface="Open Sans"/>
            </a:endParaRPr>
          </a:p>
          <a:p>
            <a:pPr marL="581238" lvl="1" indent="-290619" algn="just">
              <a:lnSpc>
                <a:spcPts val="3769"/>
              </a:lnSpc>
              <a:buFont typeface="Arial"/>
              <a:buChar char="•"/>
            </a:pPr>
            <a:r>
              <a:rPr lang="en-US" sz="2692">
                <a:solidFill>
                  <a:srgbClr val="FFFFFF"/>
                </a:solidFill>
                <a:latin typeface="Open Sans"/>
              </a:rPr>
              <a:t>We have used the BART (Bidirectional and Auto-Regressive Transformers) language model available in the transformers library in hugging face. It is a denoising autoencoder pre-trained on a large corpus</a:t>
            </a:r>
          </a:p>
        </p:txBody>
      </p:sp>
      <p:grpSp>
        <p:nvGrpSpPr>
          <p:cNvPr id="14" name="Group 14"/>
          <p:cNvGrpSpPr/>
          <p:nvPr/>
        </p:nvGrpSpPr>
        <p:grpSpPr>
          <a:xfrm>
            <a:off x="9844202" y="1850565"/>
            <a:ext cx="6585871" cy="8436435"/>
            <a:chOff x="0" y="0"/>
            <a:chExt cx="8781161" cy="11248581"/>
          </a:xfrm>
        </p:grpSpPr>
        <p:pic>
          <p:nvPicPr>
            <p:cNvPr id="15" name="Picture 15"/>
            <p:cNvPicPr>
              <a:picLocks noChangeAspect="1"/>
            </p:cNvPicPr>
            <p:nvPr/>
          </p:nvPicPr>
          <p:blipFill>
            <a:blip r:embed="rId6"/>
            <a:srcRect l="10967" r="10967"/>
            <a:stretch>
              <a:fillRect/>
            </a:stretch>
          </p:blipFill>
          <p:spPr>
            <a:xfrm>
              <a:off x="0" y="0"/>
              <a:ext cx="8781161" cy="11248581"/>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3" b="-1703"/>
            </a:stretch>
          </a:blipFill>
        </p:spPr>
      </p:sp>
      <p:grpSp>
        <p:nvGrpSpPr>
          <p:cNvPr id="3" name="Group 3"/>
          <p:cNvGrpSpPr/>
          <p:nvPr/>
        </p:nvGrpSpPr>
        <p:grpSpPr>
          <a:xfrm>
            <a:off x="18144623" y="8078534"/>
            <a:ext cx="143377" cy="1179766"/>
            <a:chOff x="0" y="0"/>
            <a:chExt cx="46272" cy="380749"/>
          </a:xfrm>
        </p:grpSpPr>
        <p:sp>
          <p:nvSpPr>
            <p:cNvPr id="4" name="Freeform 4"/>
            <p:cNvSpPr/>
            <p:nvPr/>
          </p:nvSpPr>
          <p:spPr>
            <a:xfrm>
              <a:off x="0" y="0"/>
              <a:ext cx="46272" cy="380749"/>
            </a:xfrm>
            <a:custGeom>
              <a:avLst/>
              <a:gdLst/>
              <a:ahLst/>
              <a:cxnLst/>
              <a:rect l="l" t="t" r="r" b="b"/>
              <a:pathLst>
                <a:path w="46272" h="380749">
                  <a:moveTo>
                    <a:pt x="0" y="0"/>
                  </a:moveTo>
                  <a:lnTo>
                    <a:pt x="46272" y="0"/>
                  </a:lnTo>
                  <a:lnTo>
                    <a:pt x="46272" y="380749"/>
                  </a:lnTo>
                  <a:lnTo>
                    <a:pt x="0" y="380749"/>
                  </a:lnTo>
                  <a:close/>
                </a:path>
              </a:pathLst>
            </a:custGeom>
            <a:gradFill rotWithShape="1">
              <a:gsLst>
                <a:gs pos="0">
                  <a:srgbClr val="6E009B">
                    <a:alpha val="100000"/>
                  </a:srgbClr>
                </a:gs>
                <a:gs pos="100000">
                  <a:srgbClr val="EB00FF">
                    <a:alpha val="100000"/>
                  </a:srgbClr>
                </a:gs>
              </a:gsLst>
              <a:lin ang="2700000"/>
            </a:gradFill>
          </p:spPr>
        </p:sp>
        <p:sp>
          <p:nvSpPr>
            <p:cNvPr id="5" name="TextBox 5"/>
            <p:cNvSpPr txBox="1"/>
            <p:nvPr/>
          </p:nvSpPr>
          <p:spPr>
            <a:xfrm>
              <a:off x="0" y="-38100"/>
              <a:ext cx="46272" cy="4188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3137137" y="1028700"/>
            <a:ext cx="4122163" cy="5040082"/>
            <a:chOff x="0" y="0"/>
            <a:chExt cx="589852" cy="721200"/>
          </a:xfrm>
        </p:grpSpPr>
        <p:sp>
          <p:nvSpPr>
            <p:cNvPr id="7" name="Freeform 7"/>
            <p:cNvSpPr/>
            <p:nvPr/>
          </p:nvSpPr>
          <p:spPr>
            <a:xfrm>
              <a:off x="0" y="0"/>
              <a:ext cx="589852" cy="721200"/>
            </a:xfrm>
            <a:custGeom>
              <a:avLst/>
              <a:gdLst/>
              <a:ahLst/>
              <a:cxnLst/>
              <a:rect l="l" t="t" r="r" b="b"/>
              <a:pathLst>
                <a:path w="589852" h="721200">
                  <a:moveTo>
                    <a:pt x="0" y="0"/>
                  </a:moveTo>
                  <a:lnTo>
                    <a:pt x="589852" y="0"/>
                  </a:lnTo>
                  <a:lnTo>
                    <a:pt x="589852" y="721200"/>
                  </a:lnTo>
                  <a:lnTo>
                    <a:pt x="0" y="721200"/>
                  </a:lnTo>
                  <a:close/>
                </a:path>
              </a:pathLst>
            </a:custGeom>
            <a:gradFill rotWithShape="1">
              <a:gsLst>
                <a:gs pos="0">
                  <a:srgbClr val="6E009B">
                    <a:alpha val="100000"/>
                  </a:srgbClr>
                </a:gs>
                <a:gs pos="100000">
                  <a:srgbClr val="EB00FF">
                    <a:alpha val="100000"/>
                  </a:srgbClr>
                </a:gs>
              </a:gsLst>
              <a:lin ang="2700000"/>
            </a:gradFill>
          </p:spPr>
        </p:sp>
        <p:sp>
          <p:nvSpPr>
            <p:cNvPr id="8" name="TextBox 8"/>
            <p:cNvSpPr txBox="1"/>
            <p:nvPr/>
          </p:nvSpPr>
          <p:spPr>
            <a:xfrm>
              <a:off x="0" y="-38100"/>
              <a:ext cx="589852" cy="7593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844202" y="1850565"/>
            <a:ext cx="6585871" cy="8436435"/>
            <a:chOff x="0" y="0"/>
            <a:chExt cx="8781161" cy="11248581"/>
          </a:xfrm>
        </p:grpSpPr>
        <p:pic>
          <p:nvPicPr>
            <p:cNvPr id="10" name="Picture 10"/>
            <p:cNvPicPr>
              <a:picLocks noChangeAspect="1"/>
            </p:cNvPicPr>
            <p:nvPr/>
          </p:nvPicPr>
          <p:blipFill>
            <a:blip r:embed="rId3"/>
            <a:srcRect l="10967" r="10967"/>
            <a:stretch>
              <a:fillRect/>
            </a:stretch>
          </p:blipFill>
          <p:spPr>
            <a:xfrm>
              <a:off x="0" y="0"/>
              <a:ext cx="8781161" cy="11248581"/>
            </a:xfrm>
            <a:prstGeom prst="rect">
              <a:avLst/>
            </a:prstGeom>
          </p:spPr>
        </p:pic>
      </p:grpSp>
      <p:sp>
        <p:nvSpPr>
          <p:cNvPr id="11" name="TextBox 11"/>
          <p:cNvSpPr txBox="1"/>
          <p:nvPr/>
        </p:nvSpPr>
        <p:spPr>
          <a:xfrm>
            <a:off x="673429" y="976110"/>
            <a:ext cx="6302167" cy="1011372"/>
          </a:xfrm>
          <a:prstGeom prst="rect">
            <a:avLst/>
          </a:prstGeom>
        </p:spPr>
        <p:txBody>
          <a:bodyPr lIns="0" tIns="0" rIns="0" bIns="0" rtlCol="0" anchor="t">
            <a:spAutoFit/>
          </a:bodyPr>
          <a:lstStyle/>
          <a:p>
            <a:pPr>
              <a:lnSpc>
                <a:spcPts val="8158"/>
              </a:lnSpc>
              <a:spcBef>
                <a:spcPct val="0"/>
              </a:spcBef>
            </a:pPr>
            <a:r>
              <a:rPr lang="en-US" sz="5827">
                <a:solidFill>
                  <a:srgbClr val="FFFFFF"/>
                </a:solidFill>
                <a:latin typeface="Bicubik"/>
              </a:rPr>
              <a:t>FINE TUNING </a:t>
            </a:r>
          </a:p>
        </p:txBody>
      </p:sp>
      <p:sp>
        <p:nvSpPr>
          <p:cNvPr id="12" name="Freeform 12"/>
          <p:cNvSpPr/>
          <p:nvPr/>
        </p:nvSpPr>
        <p:spPr>
          <a:xfrm rot="-5400000">
            <a:off x="1788370" y="872541"/>
            <a:ext cx="240808" cy="2470689"/>
          </a:xfrm>
          <a:custGeom>
            <a:avLst/>
            <a:gdLst/>
            <a:ahLst/>
            <a:cxnLst/>
            <a:rect l="l" t="t" r="r" b="b"/>
            <a:pathLst>
              <a:path w="240808" h="2470689">
                <a:moveTo>
                  <a:pt x="0" y="0"/>
                </a:moveTo>
                <a:lnTo>
                  <a:pt x="240808" y="0"/>
                </a:lnTo>
                <a:lnTo>
                  <a:pt x="240808" y="2470690"/>
                </a:lnTo>
                <a:lnTo>
                  <a:pt x="0" y="2470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673429" y="2670874"/>
            <a:ext cx="8470571" cy="5950585"/>
          </a:xfrm>
          <a:prstGeom prst="rect">
            <a:avLst/>
          </a:prstGeom>
        </p:spPr>
        <p:txBody>
          <a:bodyPr lIns="0" tIns="0" rIns="0" bIns="0" rtlCol="0" anchor="t">
            <a:spAutoFit/>
          </a:bodyPr>
          <a:lstStyle/>
          <a:p>
            <a:pPr algn="just">
              <a:lnSpc>
                <a:spcPts val="4340"/>
              </a:lnSpc>
            </a:pPr>
            <a:r>
              <a:rPr lang="en-US" sz="3100">
                <a:solidFill>
                  <a:srgbClr val="FFFFFF"/>
                </a:solidFill>
                <a:latin typeface="Canva Sans"/>
              </a:rPr>
              <a:t>Fine-tuning refers to the process of further training a pre-trained machine learning model on a specific task or dataset. In this process, the model's weights are adjusted based on the new task-specific data. Fine-tuning is typically performed using techniques like transfer learning. By fine-tuning a pre-trained model, practitioners can  improve performance on a new task, even when labeled data for the new task is limited. </a:t>
            </a:r>
          </a:p>
        </p:txBody>
      </p:sp>
      <p:grpSp>
        <p:nvGrpSpPr>
          <p:cNvPr id="14" name="Group 14"/>
          <p:cNvGrpSpPr/>
          <p:nvPr/>
        </p:nvGrpSpPr>
        <p:grpSpPr>
          <a:xfrm>
            <a:off x="9844202" y="1850565"/>
            <a:ext cx="6585871" cy="8436435"/>
            <a:chOff x="0" y="0"/>
            <a:chExt cx="8781161" cy="11248581"/>
          </a:xfrm>
        </p:grpSpPr>
        <p:pic>
          <p:nvPicPr>
            <p:cNvPr id="15" name="Picture 15"/>
            <p:cNvPicPr>
              <a:picLocks noChangeAspect="1"/>
            </p:cNvPicPr>
            <p:nvPr/>
          </p:nvPicPr>
          <p:blipFill>
            <a:blip r:embed="rId6"/>
            <a:srcRect l="10967" r="10967"/>
            <a:stretch>
              <a:fillRect/>
            </a:stretch>
          </p:blipFill>
          <p:spPr>
            <a:xfrm>
              <a:off x="0" y="0"/>
              <a:ext cx="8781161" cy="11248581"/>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568</Words>
  <Application>Microsoft Office PowerPoint</Application>
  <PresentationFormat>Custom</PresentationFormat>
  <Paragraphs>64</Paragraphs>
  <Slides>12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Calibri</vt:lpstr>
      <vt:lpstr>Open Sans</vt:lpstr>
      <vt:lpstr>HK Modular Bold Italics</vt:lpstr>
      <vt:lpstr>Arial</vt:lpstr>
      <vt:lpstr>Canva Sans</vt:lpstr>
      <vt:lpstr>Bicubik</vt:lpstr>
      <vt:lpstr>HK Modular</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dc:title>
  <dc:creator>kush budhiraja</dc:creator>
  <cp:lastModifiedBy>kush budhiraja</cp:lastModifiedBy>
  <cp:revision>2</cp:revision>
  <dcterms:created xsi:type="dcterms:W3CDTF">2006-08-16T00:00:00Z</dcterms:created>
  <dcterms:modified xsi:type="dcterms:W3CDTF">2024-02-09T17:13:36Z</dcterms:modified>
  <dc:identifier>DAF8Oe7Af84</dc:identifier>
</cp:coreProperties>
</file>